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858" r:id="rId3"/>
    <p:sldId id="859" r:id="rId4"/>
    <p:sldId id="860" r:id="rId5"/>
    <p:sldId id="861" r:id="rId6"/>
    <p:sldId id="862" r:id="rId7"/>
    <p:sldId id="892" r:id="rId8"/>
    <p:sldId id="863" r:id="rId9"/>
    <p:sldId id="864" r:id="rId10"/>
    <p:sldId id="865" r:id="rId11"/>
    <p:sldId id="866" r:id="rId12"/>
    <p:sldId id="867" r:id="rId13"/>
    <p:sldId id="868" r:id="rId14"/>
    <p:sldId id="869" r:id="rId15"/>
    <p:sldId id="870" r:id="rId16"/>
    <p:sldId id="871" r:id="rId17"/>
    <p:sldId id="872" r:id="rId18"/>
    <p:sldId id="873" r:id="rId19"/>
    <p:sldId id="874" r:id="rId20"/>
    <p:sldId id="875" r:id="rId21"/>
    <p:sldId id="876" r:id="rId22"/>
    <p:sldId id="877" r:id="rId23"/>
    <p:sldId id="878" r:id="rId24"/>
    <p:sldId id="879" r:id="rId25"/>
    <p:sldId id="880" r:id="rId26"/>
    <p:sldId id="881" r:id="rId27"/>
    <p:sldId id="882" r:id="rId28"/>
    <p:sldId id="883" r:id="rId29"/>
    <p:sldId id="884" r:id="rId30"/>
    <p:sldId id="885" r:id="rId31"/>
    <p:sldId id="886" r:id="rId32"/>
    <p:sldId id="887" r:id="rId33"/>
    <p:sldId id="888" r:id="rId34"/>
    <p:sldId id="893" r:id="rId35"/>
    <p:sldId id="889" r:id="rId36"/>
    <p:sldId id="890" r:id="rId37"/>
    <p:sldId id="891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2600"/>
    <a:srgbClr val="E92201"/>
    <a:srgbClr val="F73A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64"/>
    <p:restoredTop sz="94740"/>
  </p:normalViewPr>
  <p:slideViewPr>
    <p:cSldViewPr snapToGrid="0" snapToObjects="1">
      <p:cViewPr varScale="1">
        <p:scale>
          <a:sx n="119" d="100"/>
          <a:sy n="119" d="100"/>
        </p:scale>
        <p:origin x="10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1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image" Target="../media/image25.emf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media/image1.png>
</file>

<file path=ppt/media/image2.png>
</file>

<file path=ppt/media/image3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DA5188-04A8-DA49-9312-ADFCED0E2015}" type="datetimeFigureOut">
              <a:rPr lang="en-US" smtClean="0"/>
              <a:t>7/22/18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1B110B-B80C-7F42-A31A-1A363AC24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04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1B110B-B80C-7F42-A31A-1A363AC244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04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1B110B-B80C-7F42-A31A-1A363AC2443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3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76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393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535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355599" y="49213"/>
            <a:ext cx="8106611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0" rIns="4572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97002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355599" y="49213"/>
            <a:ext cx="8106611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0" rIns="4572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3860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355599" y="49213"/>
            <a:ext cx="8106611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0" rIns="4572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4480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87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0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45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5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78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6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33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78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A4104-DD34-684A-A832-8CD08E282BF7}" type="datetimeFigureOut">
              <a:rPr lang="en-US" smtClean="0"/>
              <a:t>7/22/18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D37F7-0CD7-0C48-8154-508AF642E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34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8" r:id="rId12"/>
    <p:sldLayoutId id="2147483669" r:id="rId13"/>
    <p:sldLayoutId id="214748367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12" Type="http://schemas.openxmlformats.org/officeDocument/2006/relationships/image" Target="../media/image1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2.emf"/><Relationship Id="rId11" Type="http://schemas.openxmlformats.org/officeDocument/2006/relationships/oleObject" Target="../embeddings/oleObject7.bin"/><Relationship Id="rId5" Type="http://schemas.openxmlformats.org/officeDocument/2006/relationships/oleObject" Target="../embeddings/oleObject4.bin"/><Relationship Id="rId10" Type="http://schemas.openxmlformats.org/officeDocument/2006/relationships/image" Target="../media/image14.emf"/><Relationship Id="rId4" Type="http://schemas.openxmlformats.org/officeDocument/2006/relationships/image" Target="../media/image11.emf"/><Relationship Id="rId9" Type="http://schemas.openxmlformats.org/officeDocument/2006/relationships/oleObject" Target="../embeddings/oleObject6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12" Type="http://schemas.openxmlformats.org/officeDocument/2006/relationships/image" Target="../media/image1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8.emf"/><Relationship Id="rId11" Type="http://schemas.openxmlformats.org/officeDocument/2006/relationships/oleObject" Target="../embeddings/oleObject14.bin"/><Relationship Id="rId5" Type="http://schemas.openxmlformats.org/officeDocument/2006/relationships/oleObject" Target="../embeddings/oleObject11.bin"/><Relationship Id="rId10" Type="http://schemas.openxmlformats.org/officeDocument/2006/relationships/image" Target="../media/image14.emf"/><Relationship Id="rId4" Type="http://schemas.openxmlformats.org/officeDocument/2006/relationships/image" Target="../media/image11.emf"/><Relationship Id="rId9" Type="http://schemas.openxmlformats.org/officeDocument/2006/relationships/oleObject" Target="../embeddings/oleObject13.bin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oleObject" Target="../embeddings/oleObject15.bin"/><Relationship Id="rId7" Type="http://schemas.openxmlformats.org/officeDocument/2006/relationships/oleObject" Target="../embeddings/oleObject17.bin"/><Relationship Id="rId12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1.emf"/><Relationship Id="rId11" Type="http://schemas.openxmlformats.org/officeDocument/2006/relationships/oleObject" Target="../embeddings/oleObject19.bin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23.emf"/><Relationship Id="rId4" Type="http://schemas.openxmlformats.org/officeDocument/2006/relationships/image" Target="../media/image20.emf"/><Relationship Id="rId9" Type="http://schemas.openxmlformats.org/officeDocument/2006/relationships/oleObject" Target="../embeddings/oleObject18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13" Type="http://schemas.openxmlformats.org/officeDocument/2006/relationships/oleObject" Target="../embeddings/oleObject25.bin"/><Relationship Id="rId3" Type="http://schemas.openxmlformats.org/officeDocument/2006/relationships/oleObject" Target="../embeddings/oleObject20.bin"/><Relationship Id="rId7" Type="http://schemas.openxmlformats.org/officeDocument/2006/relationships/oleObject" Target="../embeddings/oleObject22.bin"/><Relationship Id="rId12" Type="http://schemas.openxmlformats.org/officeDocument/2006/relationships/image" Target="../media/image2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6.emf"/><Relationship Id="rId11" Type="http://schemas.openxmlformats.org/officeDocument/2006/relationships/oleObject" Target="../embeddings/oleObject24.bin"/><Relationship Id="rId5" Type="http://schemas.openxmlformats.org/officeDocument/2006/relationships/oleObject" Target="../embeddings/oleObject21.bin"/><Relationship Id="rId10" Type="http://schemas.openxmlformats.org/officeDocument/2006/relationships/image" Target="../media/image28.emf"/><Relationship Id="rId4" Type="http://schemas.openxmlformats.org/officeDocument/2006/relationships/image" Target="../media/image25.emf"/><Relationship Id="rId9" Type="http://schemas.openxmlformats.org/officeDocument/2006/relationships/oleObject" Target="../embeddings/oleObject23.bin"/><Relationship Id="rId14" Type="http://schemas.openxmlformats.org/officeDocument/2006/relationships/image" Target="../media/image3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26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27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5948" y="490638"/>
            <a:ext cx="11064240" cy="2541713"/>
          </a:xfrm>
        </p:spPr>
        <p:txBody>
          <a:bodyPr>
            <a:normAutofit/>
          </a:bodyPr>
          <a:lstStyle/>
          <a:p>
            <a:r>
              <a:rPr lang="en-US" dirty="0"/>
              <a:t>Data Mining 2</a:t>
            </a:r>
            <a:br>
              <a:rPr lang="en-US" dirty="0"/>
            </a:br>
            <a:r>
              <a:rPr lang="en-US" sz="8000" b="1" dirty="0"/>
              <a:t>Supervised Learning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5948" y="3503560"/>
            <a:ext cx="11064240" cy="2942960"/>
          </a:xfrm>
        </p:spPr>
        <p:txBody>
          <a:bodyPr>
            <a:normAutofit/>
          </a:bodyPr>
          <a:lstStyle/>
          <a:p>
            <a:r>
              <a:rPr lang="en-US" sz="7100" b="1" dirty="0">
                <a:solidFill>
                  <a:srgbClr val="C00000"/>
                </a:solidFill>
              </a:rPr>
              <a:t>ENSAMBLE LEARNING</a:t>
            </a:r>
          </a:p>
          <a:p>
            <a:endParaRPr lang="en-US" sz="3600" dirty="0"/>
          </a:p>
          <a:p>
            <a:r>
              <a:rPr lang="en-US" sz="3600" dirty="0"/>
              <a:t>Dr. Shailesh Kumar</a:t>
            </a:r>
          </a:p>
          <a:p>
            <a:r>
              <a:rPr lang="en-US" sz="3600" dirty="0"/>
              <a:t>ISB/CBA</a:t>
            </a:r>
          </a:p>
        </p:txBody>
      </p:sp>
    </p:spTree>
    <p:extLst>
      <p:ext uri="{BB962C8B-B14F-4D97-AF65-F5344CB8AC3E}">
        <p14:creationId xmlns:p14="http://schemas.microsoft.com/office/powerpoint/2010/main" val="1806967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475784" y="2877066"/>
            <a:ext cx="3948275" cy="1727730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3262992" y="3048696"/>
            <a:ext cx="1621447" cy="129640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198014"/>
            <a:ext cx="8913813" cy="914400"/>
          </a:xfrm>
        </p:spPr>
        <p:txBody>
          <a:bodyPr/>
          <a:lstStyle/>
          <a:p>
            <a:r>
              <a:rPr lang="en-US" dirty="0"/>
              <a:t>How to find the right model?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38627" y="1789444"/>
            <a:ext cx="1866186" cy="707886"/>
          </a:xfrm>
          <a:prstGeom prst="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Algorithm &amp; </a:t>
            </a:r>
          </a:p>
          <a:p>
            <a:pPr algn="ctr"/>
            <a:r>
              <a:rPr lang="en-US" sz="2000" dirty="0">
                <a:solidFill>
                  <a:srgbClr val="000000"/>
                </a:solidFill>
              </a:rPr>
              <a:t>Complexity</a:t>
            </a:r>
          </a:p>
        </p:txBody>
      </p:sp>
      <p:cxnSp>
        <p:nvCxnSpPr>
          <p:cNvPr id="6" name="Straight Arrow Connector 5"/>
          <p:cNvCxnSpPr>
            <a:stCxn id="5" idx="2"/>
            <a:endCxn id="26" idx="0"/>
          </p:cNvCxnSpPr>
          <p:nvPr/>
        </p:nvCxnSpPr>
        <p:spPr>
          <a:xfrm>
            <a:off x="4071721" y="2497331"/>
            <a:ext cx="1995" cy="551365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3797144" y="3537233"/>
            <a:ext cx="263137" cy="28604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96236" y="4865127"/>
            <a:ext cx="2464953" cy="707886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dirty="0"/>
              <a:t>Training </a:t>
            </a:r>
            <a:r>
              <a:rPr lang="en-US" sz="2000" dirty="0" err="1"/>
              <a:t>Params</a:t>
            </a:r>
            <a:r>
              <a:rPr lang="en-US" sz="2000" dirty="0"/>
              <a:t> &amp; </a:t>
            </a:r>
          </a:p>
          <a:p>
            <a:pPr algn="ctr"/>
            <a:r>
              <a:rPr lang="en-US" sz="2000" dirty="0"/>
              <a:t>Initialization</a:t>
            </a:r>
          </a:p>
        </p:txBody>
      </p:sp>
      <p:cxnSp>
        <p:nvCxnSpPr>
          <p:cNvPr id="14" name="Straight Arrow Connector 13"/>
          <p:cNvCxnSpPr>
            <a:stCxn id="8" idx="0"/>
            <a:endCxn id="7" idx="4"/>
          </p:cNvCxnSpPr>
          <p:nvPr/>
        </p:nvCxnSpPr>
        <p:spPr>
          <a:xfrm flipV="1">
            <a:off x="3928712" y="3823279"/>
            <a:ext cx="0" cy="1041848"/>
          </a:xfrm>
          <a:prstGeom prst="straightConnector1">
            <a:avLst/>
          </a:prstGeom>
          <a:ln>
            <a:headEnd type="none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895657" y="1790299"/>
            <a:ext cx="1981133" cy="707886"/>
          </a:xfrm>
          <a:prstGeom prst="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Universe of all mappings</a:t>
            </a:r>
          </a:p>
        </p:txBody>
      </p:sp>
      <p:cxnSp>
        <p:nvCxnSpPr>
          <p:cNvPr id="30" name="Straight Arrow Connector 29"/>
          <p:cNvCxnSpPr>
            <a:stCxn id="28" idx="2"/>
            <a:endCxn id="4" idx="7"/>
          </p:cNvCxnSpPr>
          <p:nvPr/>
        </p:nvCxnSpPr>
        <p:spPr>
          <a:xfrm flipH="1">
            <a:off x="5845847" y="2498186"/>
            <a:ext cx="1040376" cy="631901"/>
          </a:xfrm>
          <a:prstGeom prst="straightConnector1">
            <a:avLst/>
          </a:prstGeom>
          <a:ln>
            <a:solidFill>
              <a:srgbClr val="333333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6120412" y="4344465"/>
            <a:ext cx="3457859" cy="121501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Model Inputs</a:t>
            </a:r>
            <a:r>
              <a:rPr lang="en-US" dirty="0">
                <a:solidFill>
                  <a:schemeClr val="tx1"/>
                </a:solidFill>
              </a:rPr>
              <a:t> are GIVEN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Output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Labels</a:t>
            </a:r>
            <a:r>
              <a:rPr lang="en-US" dirty="0">
                <a:solidFill>
                  <a:schemeClr val="tx1"/>
                </a:solidFill>
              </a:rPr>
              <a:t> are GIVEN</a:t>
            </a:r>
          </a:p>
        </p:txBody>
      </p:sp>
    </p:spTree>
    <p:extLst>
      <p:ext uri="{BB962C8B-B14F-4D97-AF65-F5344CB8AC3E}">
        <p14:creationId xmlns:p14="http://schemas.microsoft.com/office/powerpoint/2010/main" val="1358773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6" grpId="0" animBg="1"/>
      <p:bldP spid="5" grpId="0" animBg="1"/>
      <p:bldP spid="7" grpId="0" animBg="1"/>
      <p:bldP spid="8" grpId="0" animBg="1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89418" y="1464567"/>
            <a:ext cx="9920339" cy="4801763"/>
          </a:xfrm>
        </p:spPr>
        <p:txBody>
          <a:bodyPr/>
          <a:lstStyle/>
          <a:p>
            <a:r>
              <a:rPr lang="en-US" dirty="0"/>
              <a:t>Choosing the right modeling </a:t>
            </a:r>
            <a:r>
              <a:rPr lang="en-US" b="1" dirty="0">
                <a:solidFill>
                  <a:srgbClr val="FF0000"/>
                </a:solidFill>
              </a:rPr>
              <a:t>ALGORITHM</a:t>
            </a:r>
          </a:p>
          <a:p>
            <a:r>
              <a:rPr lang="en-US" dirty="0"/>
              <a:t>Choosing the right </a:t>
            </a:r>
            <a:r>
              <a:rPr lang="en-US" b="1" dirty="0">
                <a:solidFill>
                  <a:srgbClr val="FF0000"/>
                </a:solidFill>
              </a:rPr>
              <a:t>COMPLEXITY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of the modeling technique</a:t>
            </a:r>
          </a:p>
          <a:p>
            <a:r>
              <a:rPr lang="en-US" dirty="0"/>
              <a:t>Choosing the right training </a:t>
            </a:r>
            <a:r>
              <a:rPr lang="en-US" b="1" dirty="0">
                <a:solidFill>
                  <a:srgbClr val="FF0000"/>
                </a:solidFill>
              </a:rPr>
              <a:t>PARAMETERS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to train the model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668612" y="3147196"/>
            <a:ext cx="6703726" cy="3404948"/>
            <a:chOff x="1059954" y="1528185"/>
            <a:chExt cx="6775070" cy="4389415"/>
          </a:xfrm>
        </p:grpSpPr>
        <p:cxnSp>
          <p:nvCxnSpPr>
            <p:cNvPr id="7" name="Straight Arrow Connector 6"/>
            <p:cNvCxnSpPr/>
            <p:nvPr/>
          </p:nvCxnSpPr>
          <p:spPr>
            <a:xfrm flipH="1" flipV="1">
              <a:off x="1495972" y="2367611"/>
              <a:ext cx="21525" cy="2991799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1517497" y="5359410"/>
              <a:ext cx="4111235" cy="1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2518400" y="5520836"/>
              <a:ext cx="1564203" cy="3967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Model Complexity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330159" y="3722194"/>
              <a:ext cx="1770641" cy="3110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Model Accuracy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1539023" y="2066279"/>
              <a:ext cx="3939036" cy="2819609"/>
            </a:xfrm>
            <a:custGeom>
              <a:avLst/>
              <a:gdLst>
                <a:gd name="connsiteX0" fmla="*/ 0 w 3939036"/>
                <a:gd name="connsiteY0" fmla="*/ 2819609 h 2819609"/>
                <a:gd name="connsiteX1" fmla="*/ 548882 w 3939036"/>
                <a:gd name="connsiteY1" fmla="*/ 2711990 h 2819609"/>
                <a:gd name="connsiteX2" fmla="*/ 548882 w 3939036"/>
                <a:gd name="connsiteY2" fmla="*/ 2711990 h 2819609"/>
                <a:gd name="connsiteX3" fmla="*/ 1345299 w 3939036"/>
                <a:gd name="connsiteY3" fmla="*/ 2432182 h 2819609"/>
                <a:gd name="connsiteX4" fmla="*/ 2034092 w 3939036"/>
                <a:gd name="connsiteY4" fmla="*/ 2001707 h 2819609"/>
                <a:gd name="connsiteX5" fmla="*/ 2679836 w 3939036"/>
                <a:gd name="connsiteY5" fmla="*/ 1485137 h 2819609"/>
                <a:gd name="connsiteX6" fmla="*/ 3217956 w 3939036"/>
                <a:gd name="connsiteY6" fmla="*/ 860949 h 2819609"/>
                <a:gd name="connsiteX7" fmla="*/ 3691501 w 3939036"/>
                <a:gd name="connsiteY7" fmla="*/ 355141 h 2819609"/>
                <a:gd name="connsiteX8" fmla="*/ 3939036 w 3939036"/>
                <a:gd name="connsiteY8" fmla="*/ 0 h 2819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9036" h="2819609">
                  <a:moveTo>
                    <a:pt x="0" y="2819609"/>
                  </a:moveTo>
                  <a:lnTo>
                    <a:pt x="548882" y="2711990"/>
                  </a:lnTo>
                  <a:lnTo>
                    <a:pt x="548882" y="2711990"/>
                  </a:lnTo>
                  <a:cubicBezTo>
                    <a:pt x="681618" y="2665355"/>
                    <a:pt x="1097764" y="2550562"/>
                    <a:pt x="1345299" y="2432182"/>
                  </a:cubicBezTo>
                  <a:cubicBezTo>
                    <a:pt x="1592834" y="2313802"/>
                    <a:pt x="1811669" y="2159548"/>
                    <a:pt x="2034092" y="2001707"/>
                  </a:cubicBezTo>
                  <a:cubicBezTo>
                    <a:pt x="2256515" y="1843866"/>
                    <a:pt x="2482525" y="1675263"/>
                    <a:pt x="2679836" y="1485137"/>
                  </a:cubicBezTo>
                  <a:cubicBezTo>
                    <a:pt x="2877147" y="1295011"/>
                    <a:pt x="3049345" y="1049282"/>
                    <a:pt x="3217956" y="860949"/>
                  </a:cubicBezTo>
                  <a:cubicBezTo>
                    <a:pt x="3386567" y="672616"/>
                    <a:pt x="3571321" y="498632"/>
                    <a:pt x="3691501" y="355141"/>
                  </a:cubicBezTo>
                  <a:cubicBezTo>
                    <a:pt x="3811681" y="211650"/>
                    <a:pt x="3939036" y="0"/>
                    <a:pt x="3939036" y="0"/>
                  </a:cubicBezTo>
                </a:path>
              </a:pathLst>
            </a:custGeom>
            <a:ln w="57150" cmpd="sng"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1528260" y="3839558"/>
              <a:ext cx="3992849" cy="1229282"/>
            </a:xfrm>
            <a:custGeom>
              <a:avLst/>
              <a:gdLst>
                <a:gd name="connsiteX0" fmla="*/ 0 w 3992849"/>
                <a:gd name="connsiteY0" fmla="*/ 1229282 h 1229282"/>
                <a:gd name="connsiteX1" fmla="*/ 785655 w 3992849"/>
                <a:gd name="connsiteY1" fmla="*/ 1110901 h 1229282"/>
                <a:gd name="connsiteX2" fmla="*/ 1485211 w 3992849"/>
                <a:gd name="connsiteY2" fmla="*/ 798807 h 1229282"/>
                <a:gd name="connsiteX3" fmla="*/ 2087905 w 3992849"/>
                <a:gd name="connsiteY3" fmla="*/ 379094 h 1229282"/>
                <a:gd name="connsiteX4" fmla="*/ 2443064 w 3992849"/>
                <a:gd name="connsiteY4" fmla="*/ 23952 h 1229282"/>
                <a:gd name="connsiteX5" fmla="*/ 2819748 w 3992849"/>
                <a:gd name="connsiteY5" fmla="*/ 56238 h 1229282"/>
                <a:gd name="connsiteX6" fmla="*/ 3131857 w 3992849"/>
                <a:gd name="connsiteY6" fmla="*/ 249952 h 1229282"/>
                <a:gd name="connsiteX7" fmla="*/ 3497779 w 3992849"/>
                <a:gd name="connsiteY7" fmla="*/ 497475 h 1229282"/>
                <a:gd name="connsiteX8" fmla="*/ 3992849 w 3992849"/>
                <a:gd name="connsiteY8" fmla="*/ 809569 h 122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92849" h="1229282">
                  <a:moveTo>
                    <a:pt x="0" y="1229282"/>
                  </a:moveTo>
                  <a:cubicBezTo>
                    <a:pt x="269060" y="1205964"/>
                    <a:pt x="538120" y="1182647"/>
                    <a:pt x="785655" y="1110901"/>
                  </a:cubicBezTo>
                  <a:cubicBezTo>
                    <a:pt x="1033190" y="1039155"/>
                    <a:pt x="1268169" y="920775"/>
                    <a:pt x="1485211" y="798807"/>
                  </a:cubicBezTo>
                  <a:cubicBezTo>
                    <a:pt x="1702253" y="676839"/>
                    <a:pt x="1928263" y="508236"/>
                    <a:pt x="2087905" y="379094"/>
                  </a:cubicBezTo>
                  <a:cubicBezTo>
                    <a:pt x="2247547" y="249952"/>
                    <a:pt x="2321090" y="77761"/>
                    <a:pt x="2443064" y="23952"/>
                  </a:cubicBezTo>
                  <a:cubicBezTo>
                    <a:pt x="2565038" y="-29857"/>
                    <a:pt x="2704949" y="18571"/>
                    <a:pt x="2819748" y="56238"/>
                  </a:cubicBezTo>
                  <a:cubicBezTo>
                    <a:pt x="2934547" y="93905"/>
                    <a:pt x="3018852" y="176412"/>
                    <a:pt x="3131857" y="249952"/>
                  </a:cubicBezTo>
                  <a:cubicBezTo>
                    <a:pt x="3244862" y="323491"/>
                    <a:pt x="3354280" y="404205"/>
                    <a:pt x="3497779" y="497475"/>
                  </a:cubicBezTo>
                  <a:cubicBezTo>
                    <a:pt x="3641278" y="590745"/>
                    <a:pt x="3992849" y="809569"/>
                    <a:pt x="3992849" y="809569"/>
                  </a:cubicBezTo>
                </a:path>
              </a:pathLst>
            </a:cu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4929177" y="1528185"/>
              <a:ext cx="2905847" cy="538094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Training Set Accuracy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4609617" y="4645132"/>
              <a:ext cx="3196432" cy="538094"/>
            </a:xfrm>
            <a:prstGeom prst="roundRect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Validation Set Accuracy</a:t>
              </a:r>
            </a:p>
          </p:txBody>
        </p:sp>
        <p:cxnSp>
          <p:nvCxnSpPr>
            <p:cNvPr id="15" name="Straight Connector 14"/>
            <p:cNvCxnSpPr/>
            <p:nvPr/>
          </p:nvCxnSpPr>
          <p:spPr>
            <a:xfrm flipH="1">
              <a:off x="3992849" y="2765800"/>
              <a:ext cx="21524" cy="2593610"/>
            </a:xfrm>
            <a:prstGeom prst="line">
              <a:avLst/>
            </a:prstGeom>
            <a:ln>
              <a:solidFill>
                <a:schemeClr val="tx2">
                  <a:lumMod val="90000"/>
                  <a:lumOff val="10000"/>
                </a:schemeClr>
              </a:solidFill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ounded Rectangle 15"/>
            <p:cNvSpPr/>
            <p:nvPr/>
          </p:nvSpPr>
          <p:spPr>
            <a:xfrm>
              <a:off x="2211471" y="2066279"/>
              <a:ext cx="2170269" cy="687027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Right Level of Model Complexity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0221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>
            <a:normAutofit/>
          </a:bodyPr>
          <a:lstStyle/>
          <a:p>
            <a:r>
              <a:rPr lang="en-US" dirty="0"/>
              <a:t>With Same Algorithm &amp; Complexity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5287429" y="1454786"/>
            <a:ext cx="5670933" cy="4811544"/>
          </a:xfrm>
        </p:spPr>
        <p:txBody>
          <a:bodyPr/>
          <a:lstStyle/>
          <a:p>
            <a:r>
              <a:rPr lang="en-US" dirty="0"/>
              <a:t>Which is the “BEST” model?</a:t>
            </a:r>
          </a:p>
          <a:p>
            <a:r>
              <a:rPr lang="en-US" dirty="0"/>
              <a:t>Is RANDOM model ok?</a:t>
            </a:r>
          </a:p>
          <a:p>
            <a:r>
              <a:rPr lang="en-US" dirty="0"/>
              <a:t>Can we build an </a:t>
            </a:r>
            <a:r>
              <a:rPr lang="en-US" b="1" dirty="0"/>
              <a:t>AVERAGE</a:t>
            </a:r>
            <a:r>
              <a:rPr lang="en-US" dirty="0"/>
              <a:t> model?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MODEL AVERAGING</a:t>
            </a:r>
          </a:p>
          <a:p>
            <a:r>
              <a:rPr lang="en-US" dirty="0"/>
              <a:t>Train SEVERAL Models</a:t>
            </a:r>
          </a:p>
          <a:p>
            <a:r>
              <a:rPr lang="en-US" dirty="0"/>
              <a:t>Take their AVERAGE</a:t>
            </a:r>
          </a:p>
        </p:txBody>
      </p:sp>
      <p:sp>
        <p:nvSpPr>
          <p:cNvPr id="5" name="Oval 4"/>
          <p:cNvSpPr/>
          <p:nvPr/>
        </p:nvSpPr>
        <p:spPr>
          <a:xfrm>
            <a:off x="2034395" y="3098578"/>
            <a:ext cx="2717085" cy="2858048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427808" y="3839117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889108" y="3741256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2885761" y="4248356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2427808" y="4400756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735955" y="4625463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3197255" y="4527602"/>
            <a:ext cx="155747" cy="195722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193908" y="5034702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2735955" y="5187102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3418194" y="3643395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3879494" y="354553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3876147" y="405263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418194" y="420503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570594" y="4821185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4031894" y="472332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4028547" y="523042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570594" y="538282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3726341" y="4476467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452901" y="1529113"/>
            <a:ext cx="1866186" cy="707886"/>
          </a:xfrm>
          <a:prstGeom prst="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Algorithm &amp; </a:t>
            </a:r>
          </a:p>
          <a:p>
            <a:pPr algn="ctr"/>
            <a:r>
              <a:rPr lang="en-US" sz="2000" dirty="0">
                <a:solidFill>
                  <a:srgbClr val="000000"/>
                </a:solidFill>
              </a:rPr>
              <a:t>Complexity</a:t>
            </a:r>
          </a:p>
        </p:txBody>
      </p:sp>
      <p:cxnSp>
        <p:nvCxnSpPr>
          <p:cNvPr id="25" name="Straight Arrow Connector 24"/>
          <p:cNvCxnSpPr>
            <a:stCxn id="23" idx="2"/>
            <a:endCxn id="5" idx="0"/>
          </p:cNvCxnSpPr>
          <p:nvPr/>
        </p:nvCxnSpPr>
        <p:spPr>
          <a:xfrm>
            <a:off x="3385995" y="2237000"/>
            <a:ext cx="6943" cy="861579"/>
          </a:xfrm>
          <a:prstGeom prst="straightConnector1">
            <a:avLst/>
          </a:prstGeom>
          <a:ln>
            <a:solidFill>
              <a:srgbClr val="61674F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2902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Ensemble by Training Sample</a:t>
            </a:r>
          </a:p>
        </p:txBody>
      </p:sp>
      <p:pic>
        <p:nvPicPr>
          <p:cNvPr id="5" name="Picture 4" descr="Screen Shot 2014-10-28 at 8.57.06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3"/>
          <a:stretch/>
        </p:blipFill>
        <p:spPr>
          <a:xfrm>
            <a:off x="7517581" y="1239092"/>
            <a:ext cx="2920233" cy="2456649"/>
          </a:xfrm>
          <a:prstGeom prst="rect">
            <a:avLst/>
          </a:prstGeom>
        </p:spPr>
      </p:pic>
      <p:pic>
        <p:nvPicPr>
          <p:cNvPr id="6" name="Picture 5" descr="Screen Shot 2014-10-28 at 8.56.5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913" y="1290352"/>
            <a:ext cx="2924536" cy="2405388"/>
          </a:xfrm>
          <a:prstGeom prst="rect">
            <a:avLst/>
          </a:prstGeom>
        </p:spPr>
      </p:pic>
      <p:pic>
        <p:nvPicPr>
          <p:cNvPr id="7" name="Picture 6" descr="Screen Shot 2014-10-28 at 8.56.4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086" y="1290353"/>
            <a:ext cx="2798825" cy="2456649"/>
          </a:xfrm>
          <a:prstGeom prst="rect">
            <a:avLst/>
          </a:prstGeom>
        </p:spPr>
      </p:pic>
      <p:pic>
        <p:nvPicPr>
          <p:cNvPr id="8" name="Picture 7" descr="Screen Shot 2014-10-28 at 8.59.37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461" y="3886001"/>
            <a:ext cx="3567897" cy="2825949"/>
          </a:xfrm>
          <a:prstGeom prst="rect">
            <a:avLst/>
          </a:prstGeom>
        </p:spPr>
      </p:pic>
      <p:pic>
        <p:nvPicPr>
          <p:cNvPr id="9" name="Picture 8" descr="Screen Shot 2014-10-28 at 8.59.47 A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343" y="3754931"/>
            <a:ext cx="3682111" cy="295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000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>
            <a:normAutofit/>
          </a:bodyPr>
          <a:lstStyle/>
          <a:p>
            <a:r>
              <a:rPr lang="en-US" b="1" dirty="0"/>
              <a:t>BAGGING </a:t>
            </a:r>
            <a:r>
              <a:rPr lang="en-US" dirty="0"/>
              <a:t>(Bootstrap Aggregation)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206562" y="1940627"/>
          <a:ext cx="5662385" cy="436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" name="Equation" r:id="rId3" imgW="2667000" imgH="2057400" progId="Equation.DSMT4">
                  <p:embed/>
                </p:oleObj>
              </mc:Choice>
              <mc:Fallback>
                <p:oleObj name="Equation" r:id="rId3" imgW="2667000" imgH="2057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06562" y="1940627"/>
                        <a:ext cx="5662385" cy="436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624437" y="1325269"/>
            <a:ext cx="2367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TRAINING PHASE</a:t>
            </a:r>
          </a:p>
        </p:txBody>
      </p:sp>
    </p:spTree>
    <p:extLst>
      <p:ext uri="{BB962C8B-B14F-4D97-AF65-F5344CB8AC3E}">
        <p14:creationId xmlns:p14="http://schemas.microsoft.com/office/powerpoint/2010/main" val="985108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>
            <a:normAutofit/>
          </a:bodyPr>
          <a:lstStyle/>
          <a:p>
            <a:r>
              <a:rPr lang="en-US" b="1" dirty="0"/>
              <a:t>BAGGING </a:t>
            </a:r>
            <a:r>
              <a:rPr lang="en-US" dirty="0"/>
              <a:t>(Bootstrap Aggregation)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3140075" y="1982461"/>
          <a:ext cx="5797550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24" name="Equation" r:id="rId3" imgW="2730500" imgH="1435100" progId="Equation.DSMT4">
                  <p:embed/>
                </p:oleObj>
              </mc:Choice>
              <mc:Fallback>
                <p:oleObj name="Equation" r:id="rId3" imgW="2730500" imgH="1435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40075" y="1982461"/>
                        <a:ext cx="5797550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624438" y="1325269"/>
            <a:ext cx="22615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SCORING PHASE</a:t>
            </a:r>
          </a:p>
        </p:txBody>
      </p:sp>
    </p:spTree>
    <p:extLst>
      <p:ext uri="{BB962C8B-B14F-4D97-AF65-F5344CB8AC3E}">
        <p14:creationId xmlns:p14="http://schemas.microsoft.com/office/powerpoint/2010/main" val="1771897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Training data Sampling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383973" y="1263239"/>
            <a:ext cx="1327583" cy="1116550"/>
            <a:chOff x="240255" y="1418875"/>
            <a:chExt cx="2449611" cy="2311190"/>
          </a:xfrm>
        </p:grpSpPr>
        <p:sp>
          <p:nvSpPr>
            <p:cNvPr id="5" name="Rectangle 4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apezoid 5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383973" y="2653851"/>
            <a:ext cx="1327583" cy="1116550"/>
            <a:chOff x="240255" y="1418875"/>
            <a:chExt cx="2449611" cy="2311190"/>
          </a:xfrm>
        </p:grpSpPr>
        <p:sp>
          <p:nvSpPr>
            <p:cNvPr id="9" name="Rectangle 8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383973" y="5446277"/>
            <a:ext cx="1327583" cy="1116550"/>
            <a:chOff x="240255" y="1418875"/>
            <a:chExt cx="2449611" cy="2311190"/>
          </a:xfrm>
        </p:grpSpPr>
        <p:sp>
          <p:nvSpPr>
            <p:cNvPr id="13" name="Rectangle 12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apezoid 13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1149494" y="2685970"/>
            <a:ext cx="514872" cy="2177201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1976128" y="3079541"/>
            <a:ext cx="1447249" cy="138770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INPUT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Space PARTITION</a:t>
            </a:r>
          </a:p>
        </p:txBody>
      </p:sp>
      <p:cxnSp>
        <p:nvCxnSpPr>
          <p:cNvPr id="22" name="Straight Arrow Connector 21"/>
          <p:cNvCxnSpPr>
            <a:stCxn id="19" idx="3"/>
            <a:endCxn id="20" idx="1"/>
          </p:cNvCxnSpPr>
          <p:nvPr/>
        </p:nvCxnSpPr>
        <p:spPr>
          <a:xfrm flipV="1">
            <a:off x="1664366" y="3773395"/>
            <a:ext cx="311762" cy="117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0" idx="3"/>
            <a:endCxn id="7" idx="1"/>
          </p:cNvCxnSpPr>
          <p:nvPr/>
        </p:nvCxnSpPr>
        <p:spPr>
          <a:xfrm flipV="1">
            <a:off x="3423377" y="1821514"/>
            <a:ext cx="1960596" cy="195188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  <a:endCxn id="11" idx="1"/>
          </p:cNvCxnSpPr>
          <p:nvPr/>
        </p:nvCxnSpPr>
        <p:spPr>
          <a:xfrm flipV="1">
            <a:off x="3423377" y="3212126"/>
            <a:ext cx="1960596" cy="56126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0" idx="3"/>
            <a:endCxn id="15" idx="1"/>
          </p:cNvCxnSpPr>
          <p:nvPr/>
        </p:nvCxnSpPr>
        <p:spPr>
          <a:xfrm>
            <a:off x="3423377" y="3773395"/>
            <a:ext cx="1960596" cy="2231157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5383973" y="3997050"/>
            <a:ext cx="1327583" cy="1116550"/>
            <a:chOff x="240255" y="1418875"/>
            <a:chExt cx="2449611" cy="2311190"/>
          </a:xfrm>
        </p:grpSpPr>
        <p:sp>
          <p:nvSpPr>
            <p:cNvPr id="33" name="Rectangle 32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rapezoid 33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7" name="Straight Arrow Connector 36"/>
          <p:cNvCxnSpPr>
            <a:stCxn id="20" idx="3"/>
            <a:endCxn id="35" idx="1"/>
          </p:cNvCxnSpPr>
          <p:nvPr/>
        </p:nvCxnSpPr>
        <p:spPr>
          <a:xfrm>
            <a:off x="3423377" y="3773395"/>
            <a:ext cx="1960596" cy="78193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>
          <a:xfrm>
            <a:off x="8123238" y="3079541"/>
            <a:ext cx="1408913" cy="138770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Output</a:t>
            </a:r>
            <a:r>
              <a:rPr lang="en-US" dirty="0">
                <a:solidFill>
                  <a:srgbClr val="000000"/>
                </a:solidFill>
              </a:rPr>
              <a:t> Space </a:t>
            </a:r>
            <a:r>
              <a:rPr lang="en-US" b="1" dirty="0">
                <a:solidFill>
                  <a:srgbClr val="000000"/>
                </a:solidFill>
              </a:rPr>
              <a:t>COMBINER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0041896" y="3381091"/>
            <a:ext cx="289823" cy="778619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38" idx="1"/>
            <a:endCxn id="5" idx="3"/>
          </p:cNvCxnSpPr>
          <p:nvPr/>
        </p:nvCxnSpPr>
        <p:spPr>
          <a:xfrm flipH="1" flipV="1">
            <a:off x="6711556" y="1821515"/>
            <a:ext cx="1411682" cy="195188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8" idx="1"/>
            <a:endCxn id="9" idx="3"/>
          </p:cNvCxnSpPr>
          <p:nvPr/>
        </p:nvCxnSpPr>
        <p:spPr>
          <a:xfrm flipH="1" flipV="1">
            <a:off x="6711556" y="3212127"/>
            <a:ext cx="1411682" cy="56126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8" idx="1"/>
            <a:endCxn id="33" idx="3"/>
          </p:cNvCxnSpPr>
          <p:nvPr/>
        </p:nvCxnSpPr>
        <p:spPr>
          <a:xfrm flipH="1">
            <a:off x="6711556" y="3773395"/>
            <a:ext cx="1411682" cy="78193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8" idx="1"/>
            <a:endCxn id="13" idx="3"/>
          </p:cNvCxnSpPr>
          <p:nvPr/>
        </p:nvCxnSpPr>
        <p:spPr>
          <a:xfrm flipH="1">
            <a:off x="6711556" y="3773395"/>
            <a:ext cx="1411682" cy="223115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8" idx="3"/>
            <a:endCxn id="39" idx="1"/>
          </p:cNvCxnSpPr>
          <p:nvPr/>
        </p:nvCxnSpPr>
        <p:spPr>
          <a:xfrm flipV="1">
            <a:off x="9532151" y="3770401"/>
            <a:ext cx="509745" cy="2994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/>
          <p:cNvCxnSpPr>
            <a:stCxn id="20" idx="2"/>
            <a:endCxn id="38" idx="2"/>
          </p:cNvCxnSpPr>
          <p:nvPr/>
        </p:nvCxnSpPr>
        <p:spPr>
          <a:xfrm rot="16200000" flipH="1">
            <a:off x="5763724" y="1403278"/>
            <a:ext cx="12700" cy="6127942"/>
          </a:xfrm>
          <a:prstGeom prst="bentConnector3">
            <a:avLst>
              <a:gd name="adj1" fmla="val 17470583"/>
            </a:avLst>
          </a:prstGeom>
          <a:ln>
            <a:solidFill>
              <a:srgbClr val="61674F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Object 7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5294319"/>
              </p:ext>
            </p:extLst>
          </p:nvPr>
        </p:nvGraphicFramePr>
        <p:xfrm>
          <a:off x="8123238" y="2568493"/>
          <a:ext cx="2845261" cy="462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132" name="Equation" r:id="rId3" imgW="1485900" imgH="241300" progId="Equation.DSMT4">
                  <p:embed/>
                </p:oleObj>
              </mc:Choice>
              <mc:Fallback>
                <p:oleObj name="Equation" r:id="rId3" imgW="14859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23238" y="2568493"/>
                        <a:ext cx="2845261" cy="462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8" name="Object 77"/>
          <p:cNvGraphicFramePr>
            <a:graphicFrameLocks noChangeAspect="1"/>
          </p:cNvGraphicFramePr>
          <p:nvPr>
            <p:extLst/>
          </p:nvPr>
        </p:nvGraphicFramePr>
        <p:xfrm>
          <a:off x="3313658" y="1681313"/>
          <a:ext cx="1849141" cy="346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133" name="Equation" r:id="rId5" imgW="1219200" imgH="228600" progId="Equation.DSMT4">
                  <p:embed/>
                </p:oleObj>
              </mc:Choice>
              <mc:Fallback>
                <p:oleObj name="Equation" r:id="rId5" imgW="1219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13658" y="1681313"/>
                        <a:ext cx="1849141" cy="3467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9" name="Object 78"/>
          <p:cNvGraphicFramePr>
            <a:graphicFrameLocks noChangeAspect="1"/>
          </p:cNvGraphicFramePr>
          <p:nvPr>
            <p:extLst/>
          </p:nvPr>
        </p:nvGraphicFramePr>
        <p:xfrm>
          <a:off x="3262989" y="5837238"/>
          <a:ext cx="1868487" cy="347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134" name="Equation" r:id="rId7" imgW="1231900" imgH="228600" progId="Equation.DSMT4">
                  <p:embed/>
                </p:oleObj>
              </mc:Choice>
              <mc:Fallback>
                <p:oleObj name="Equation" r:id="rId7" imgW="12319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62989" y="5837238"/>
                        <a:ext cx="1868487" cy="347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6901198" y="1582471"/>
          <a:ext cx="1212850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135" name="Equation" r:id="rId9" imgW="800100" imgH="266700" progId="Equation.DSMT4">
                  <p:embed/>
                </p:oleObj>
              </mc:Choice>
              <mc:Fallback>
                <p:oleObj name="Equation" r:id="rId9" imgW="8001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01198" y="1582471"/>
                        <a:ext cx="1212850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" name="Object 80"/>
          <p:cNvGraphicFramePr>
            <a:graphicFrameLocks noChangeAspect="1"/>
          </p:cNvGraphicFramePr>
          <p:nvPr>
            <p:extLst/>
          </p:nvPr>
        </p:nvGraphicFramePr>
        <p:xfrm>
          <a:off x="6891338" y="5837238"/>
          <a:ext cx="1231900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136" name="Equation" r:id="rId11" imgW="812800" imgH="266700" progId="Equation.DSMT4">
                  <p:embed/>
                </p:oleObj>
              </mc:Choice>
              <mc:Fallback>
                <p:oleObj name="Equation" r:id="rId11" imgW="8128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891338" y="5837238"/>
                        <a:ext cx="1231900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3364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Learning by</a:t>
            </a:r>
            <a:br>
              <a:rPr lang="en-US" dirty="0"/>
            </a:br>
            <a:r>
              <a:rPr lang="en-US" b="1" dirty="0">
                <a:solidFill>
                  <a:srgbClr val="C00000"/>
                </a:solidFill>
              </a:rPr>
              <a:t>FEATURE SAMPLING</a:t>
            </a:r>
            <a:b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endParaRPr lang="en-US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RANDOM PROJECTIONS</a:t>
            </a:r>
          </a:p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282345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Projection Methods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57621" y="1349959"/>
            <a:ext cx="10080432" cy="5260161"/>
          </a:xfrm>
        </p:spPr>
        <p:txBody>
          <a:bodyPr>
            <a:noAutofit/>
          </a:bodyPr>
          <a:lstStyle/>
          <a:p>
            <a:r>
              <a:rPr lang="en-US" b="1" dirty="0"/>
              <a:t>Projection Methods – Dimensionality Reduction for</a:t>
            </a:r>
          </a:p>
          <a:p>
            <a:pPr lvl="1"/>
            <a:r>
              <a:rPr lang="en-US" dirty="0"/>
              <a:t>Visualization</a:t>
            </a:r>
          </a:p>
          <a:p>
            <a:pPr lvl="1"/>
            <a:r>
              <a:rPr lang="en-US" dirty="0"/>
              <a:t>De-correlation</a:t>
            </a:r>
          </a:p>
          <a:p>
            <a:r>
              <a:rPr lang="en-US" b="1" dirty="0"/>
              <a:t>Tradition Methods for feature projection</a:t>
            </a:r>
          </a:p>
          <a:p>
            <a:pPr lvl="1"/>
            <a:r>
              <a:rPr lang="en-US" dirty="0"/>
              <a:t>Principal Components Analysis (Multivariate)</a:t>
            </a:r>
          </a:p>
          <a:p>
            <a:pPr lvl="1"/>
            <a:r>
              <a:rPr lang="en-US" dirty="0"/>
              <a:t>Singular Value Decomposition (Multivariate)</a:t>
            </a:r>
          </a:p>
          <a:p>
            <a:pPr lvl="1"/>
            <a:r>
              <a:rPr lang="en-US" dirty="0"/>
              <a:t>Latent Semantic Indexing (Text)</a:t>
            </a:r>
          </a:p>
          <a:p>
            <a:pPr lvl="1"/>
            <a:r>
              <a:rPr lang="en-US" dirty="0"/>
              <a:t>Discrete Cosine Transform (Images)</a:t>
            </a:r>
          </a:p>
          <a:p>
            <a:r>
              <a:rPr lang="en-US" b="1" dirty="0"/>
              <a:t>Problem</a:t>
            </a:r>
          </a:p>
          <a:p>
            <a:pPr lvl="1"/>
            <a:r>
              <a:rPr lang="en-US" dirty="0"/>
              <a:t>Try to “optimize” an objective function</a:t>
            </a:r>
          </a:p>
          <a:p>
            <a:pPr lvl="1"/>
            <a:r>
              <a:rPr lang="en-US" dirty="0"/>
              <a:t>Are not well defined for </a:t>
            </a:r>
            <a:r>
              <a:rPr lang="en-US" b="1" dirty="0"/>
              <a:t>SPARSE</a:t>
            </a:r>
            <a:r>
              <a:rPr lang="en-US" dirty="0"/>
              <a:t>, </a:t>
            </a:r>
            <a:r>
              <a:rPr lang="en-US" b="1" dirty="0"/>
              <a:t>HIGH DIMENSIONAL </a:t>
            </a:r>
            <a:r>
              <a:rPr lang="en-US" dirty="0"/>
              <a:t>data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316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Random Projections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7911" y="1356633"/>
            <a:ext cx="9823436" cy="5143492"/>
          </a:xfrm>
        </p:spPr>
        <p:txBody>
          <a:bodyPr/>
          <a:lstStyle/>
          <a:p>
            <a:r>
              <a:rPr lang="en-US" dirty="0"/>
              <a:t>In High Dimensional Spaces, SPARSE spaces (e.g. TEXT)</a:t>
            </a:r>
          </a:p>
          <a:p>
            <a:r>
              <a:rPr lang="en-US" dirty="0"/>
              <a:t>Almost all projections are equally “orthogonal” to each other</a:t>
            </a:r>
          </a:p>
          <a:p>
            <a:r>
              <a:rPr lang="en-US" dirty="0"/>
              <a:t>We can choose k RANDOM projections and project the D dimensional data onto these k projections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3812146" y="3958904"/>
            <a:ext cx="4461883" cy="1704846"/>
          </a:xfrm>
          <a:custGeom>
            <a:avLst/>
            <a:gdLst>
              <a:gd name="connsiteX0" fmla="*/ 0 w 4461883"/>
              <a:gd name="connsiteY0" fmla="*/ 0 h 1727730"/>
              <a:gd name="connsiteX1" fmla="*/ 869495 w 4461883"/>
              <a:gd name="connsiteY1" fmla="*/ 686515 h 1727730"/>
              <a:gd name="connsiteX2" fmla="*/ 2059331 w 4461883"/>
              <a:gd name="connsiteY2" fmla="*/ 1121308 h 1727730"/>
              <a:gd name="connsiteX3" fmla="*/ 3649592 w 4461883"/>
              <a:gd name="connsiteY3" fmla="*/ 1567543 h 1727730"/>
              <a:gd name="connsiteX4" fmla="*/ 4461883 w 4461883"/>
              <a:gd name="connsiteY4" fmla="*/ 1727730 h 1727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1883" h="1727730">
                <a:moveTo>
                  <a:pt x="0" y="0"/>
                </a:moveTo>
                <a:cubicBezTo>
                  <a:pt x="263136" y="249815"/>
                  <a:pt x="526273" y="499630"/>
                  <a:pt x="869495" y="686515"/>
                </a:cubicBezTo>
                <a:cubicBezTo>
                  <a:pt x="1212717" y="873400"/>
                  <a:pt x="1595982" y="974470"/>
                  <a:pt x="2059331" y="1121308"/>
                </a:cubicBezTo>
                <a:cubicBezTo>
                  <a:pt x="2522680" y="1268146"/>
                  <a:pt x="3249167" y="1466473"/>
                  <a:pt x="3649592" y="1567543"/>
                </a:cubicBezTo>
                <a:cubicBezTo>
                  <a:pt x="4050017" y="1668613"/>
                  <a:pt x="4461883" y="1727730"/>
                  <a:pt x="4461883" y="1727730"/>
                </a:cubicBezTo>
              </a:path>
            </a:pathLst>
          </a:cu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3732060" y="3958904"/>
            <a:ext cx="4347476" cy="1613310"/>
          </a:xfrm>
          <a:custGeom>
            <a:avLst/>
            <a:gdLst>
              <a:gd name="connsiteX0" fmla="*/ 0 w 4347476"/>
              <a:gd name="connsiteY0" fmla="*/ 1956568 h 1956568"/>
              <a:gd name="connsiteX1" fmla="*/ 1544498 w 4347476"/>
              <a:gd name="connsiteY1" fmla="*/ 1796382 h 1956568"/>
              <a:gd name="connsiteX2" fmla="*/ 2665689 w 4347476"/>
              <a:gd name="connsiteY2" fmla="*/ 1453124 h 1956568"/>
              <a:gd name="connsiteX3" fmla="*/ 3741117 w 4347476"/>
              <a:gd name="connsiteY3" fmla="*/ 640748 h 1956568"/>
              <a:gd name="connsiteX4" fmla="*/ 4347476 w 4347476"/>
              <a:gd name="connsiteY4" fmla="*/ 0 h 1956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47476" h="1956568">
                <a:moveTo>
                  <a:pt x="0" y="1956568"/>
                </a:moveTo>
                <a:cubicBezTo>
                  <a:pt x="550108" y="1918428"/>
                  <a:pt x="1100217" y="1880289"/>
                  <a:pt x="1544498" y="1796382"/>
                </a:cubicBezTo>
                <a:cubicBezTo>
                  <a:pt x="1988779" y="1712475"/>
                  <a:pt x="2299586" y="1645730"/>
                  <a:pt x="2665689" y="1453124"/>
                </a:cubicBezTo>
                <a:cubicBezTo>
                  <a:pt x="3031792" y="1260518"/>
                  <a:pt x="3460819" y="882935"/>
                  <a:pt x="3741117" y="640748"/>
                </a:cubicBezTo>
                <a:cubicBezTo>
                  <a:pt x="4021415" y="398561"/>
                  <a:pt x="4347476" y="0"/>
                  <a:pt x="4347476" y="0"/>
                </a:cubicBezTo>
              </a:path>
            </a:pathLst>
          </a:custGeom>
          <a:ln w="57150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068497" y="3589572"/>
            <a:ext cx="1202573" cy="369332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ACCURACY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51775" y="3589572"/>
            <a:ext cx="776175" cy="369332"/>
          </a:xfrm>
          <a:prstGeom prst="rect">
            <a:avLst/>
          </a:prstGeom>
          <a:noFill/>
          <a:ln w="28575" cmpd="sng">
            <a:solidFill>
              <a:srgbClr val="0000FF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SPEED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43861" y="5685039"/>
            <a:ext cx="1460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RANDOM</a:t>
            </a:r>
          </a:p>
          <a:p>
            <a:pPr algn="ctr"/>
            <a:r>
              <a:rPr lang="en-US" dirty="0"/>
              <a:t>PROJECTIONS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68496" y="5671351"/>
            <a:ext cx="1416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PCA, SVD, LSI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57345" y="5684388"/>
            <a:ext cx="1354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86359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  <p:bldP spid="13" grpId="0" animBg="1"/>
      <p:bldP spid="14" grpId="0"/>
      <p:bldP spid="15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Model model everywhere…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965" y="1395915"/>
            <a:ext cx="10904658" cy="4656860"/>
          </a:xfrm>
        </p:spPr>
        <p:txBody>
          <a:bodyPr>
            <a:noAutofit/>
          </a:bodyPr>
          <a:lstStyle/>
          <a:p>
            <a:r>
              <a:rPr lang="en-US" sz="3200" b="1" dirty="0"/>
              <a:t>Unsupervised</a:t>
            </a:r>
            <a:r>
              <a:rPr lang="en-US" sz="3200" dirty="0"/>
              <a:t> – projection, grouping, density estimation</a:t>
            </a:r>
          </a:p>
          <a:p>
            <a:pPr lvl="1"/>
            <a:r>
              <a:rPr lang="en-US" sz="2800" dirty="0"/>
              <a:t>PCA, K-Means, Mixture-of-Gaussians</a:t>
            </a:r>
          </a:p>
          <a:p>
            <a:r>
              <a:rPr lang="en-US" sz="3200" b="1" dirty="0"/>
              <a:t>Supervised</a:t>
            </a:r>
            <a:r>
              <a:rPr lang="en-US" sz="3200" dirty="0"/>
              <a:t> – Classification</a:t>
            </a:r>
          </a:p>
          <a:p>
            <a:pPr lvl="1"/>
            <a:r>
              <a:rPr lang="en-US" sz="2800" dirty="0"/>
              <a:t>Fisher, Perceptron, Logistic, Neural Networks, SVM</a:t>
            </a:r>
          </a:p>
          <a:p>
            <a:pPr lvl="1"/>
            <a:r>
              <a:rPr lang="en-US" sz="2800" dirty="0"/>
              <a:t>Decision Trees, K-Nearest Neighbor, </a:t>
            </a:r>
            <a:r>
              <a:rPr lang="en-US" sz="2800" dirty="0" err="1"/>
              <a:t>Parzen</a:t>
            </a:r>
            <a:r>
              <a:rPr lang="en-US" sz="2800" dirty="0"/>
              <a:t> Window</a:t>
            </a:r>
          </a:p>
          <a:p>
            <a:pPr lvl="1"/>
            <a:r>
              <a:rPr lang="en-US" sz="2800" dirty="0"/>
              <a:t>Bayesian Classifiers – LDA, QDA, Naïve Bayes</a:t>
            </a:r>
          </a:p>
          <a:p>
            <a:r>
              <a:rPr lang="en-US" sz="3200" b="1" dirty="0"/>
              <a:t>Supervised</a:t>
            </a:r>
            <a:r>
              <a:rPr lang="en-US" sz="3200" dirty="0"/>
              <a:t> – Regression</a:t>
            </a:r>
          </a:p>
          <a:p>
            <a:pPr lvl="1"/>
            <a:r>
              <a:rPr lang="en-US" sz="2800" dirty="0"/>
              <a:t>Linear Regression, Polynomial Regression, etc.</a:t>
            </a:r>
          </a:p>
          <a:p>
            <a:pPr marL="349250" lvl="1" indent="0">
              <a:buNone/>
            </a:pPr>
            <a:endParaRPr lang="en-US" sz="2800" dirty="0"/>
          </a:p>
        </p:txBody>
      </p:sp>
      <p:sp>
        <p:nvSpPr>
          <p:cNvPr id="4" name="Rounded Rectangle 3"/>
          <p:cNvSpPr/>
          <p:nvPr/>
        </p:nvSpPr>
        <p:spPr>
          <a:xfrm>
            <a:off x="896677" y="5710157"/>
            <a:ext cx="10653232" cy="78485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How to </a:t>
            </a:r>
            <a:r>
              <a:rPr lang="en-US" sz="3200" b="1" dirty="0">
                <a:solidFill>
                  <a:schemeClr val="tx1"/>
                </a:solidFill>
              </a:rPr>
              <a:t>Handle Increasing </a:t>
            </a:r>
            <a:r>
              <a:rPr lang="en-US" sz="3200" b="1">
                <a:solidFill>
                  <a:schemeClr val="tx1"/>
                </a:solidFill>
              </a:rPr>
              <a:t>Complexity </a:t>
            </a:r>
            <a:r>
              <a:rPr lang="en-US" sz="3200">
                <a:solidFill>
                  <a:schemeClr val="tx1"/>
                </a:solidFill>
              </a:rPr>
              <a:t>of Decision </a:t>
            </a:r>
            <a:r>
              <a:rPr lang="en-US" sz="3200" dirty="0">
                <a:solidFill>
                  <a:schemeClr val="tx1"/>
                </a:solidFill>
              </a:rPr>
              <a:t>Boundaries?</a:t>
            </a:r>
          </a:p>
        </p:txBody>
      </p:sp>
    </p:spTree>
    <p:extLst>
      <p:ext uri="{BB962C8B-B14F-4D97-AF65-F5344CB8AC3E}">
        <p14:creationId xmlns:p14="http://schemas.microsoft.com/office/powerpoint/2010/main" val="170026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Decision Tree Classifiers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141800" y="1512459"/>
            <a:ext cx="8107101" cy="4698786"/>
          </a:xfrm>
        </p:spPr>
        <p:txBody>
          <a:bodyPr/>
          <a:lstStyle/>
          <a:p>
            <a:r>
              <a:rPr lang="en-US" dirty="0"/>
              <a:t>Easy to TRAIN</a:t>
            </a:r>
          </a:p>
          <a:p>
            <a:r>
              <a:rPr lang="en-US" dirty="0"/>
              <a:t>Easy to INTERPRET</a:t>
            </a:r>
          </a:p>
          <a:p>
            <a:r>
              <a:rPr lang="en-US" dirty="0"/>
              <a:t>GREEDY in FEATURES</a:t>
            </a:r>
          </a:p>
          <a:p>
            <a:r>
              <a:rPr lang="en-US" dirty="0"/>
              <a:t>What if instead of a single decision tree we could train a whole bunch of trees?</a:t>
            </a:r>
          </a:p>
          <a:p>
            <a:r>
              <a:rPr lang="en-US" dirty="0"/>
              <a:t>One way would be to do BAGGING like before</a:t>
            </a:r>
          </a:p>
          <a:p>
            <a:r>
              <a:rPr lang="en-US" b="1" dirty="0"/>
              <a:t>Is there a BETTER WAY to do this</a:t>
            </a:r>
            <a:r>
              <a:rPr lang="en-US" dirty="0"/>
              <a:t>?</a:t>
            </a:r>
          </a:p>
          <a:p>
            <a:r>
              <a:rPr lang="en-US" b="1" dirty="0">
                <a:solidFill>
                  <a:srgbClr val="FF0000"/>
                </a:solidFill>
              </a:rPr>
              <a:t>PCA : Random Projections :: </a:t>
            </a:r>
            <a:r>
              <a:rPr lang="en-US" b="1" dirty="0">
                <a:solidFill>
                  <a:srgbClr val="3366FF"/>
                </a:solidFill>
              </a:rPr>
              <a:t>Decision Trees : ?????</a:t>
            </a:r>
          </a:p>
        </p:txBody>
      </p:sp>
    </p:spTree>
    <p:extLst>
      <p:ext uri="{BB962C8B-B14F-4D97-AF65-F5344CB8AC3E}">
        <p14:creationId xmlns:p14="http://schemas.microsoft.com/office/powerpoint/2010/main" val="1694997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Random Forrest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627314" y="2036045"/>
          <a:ext cx="6821487" cy="4017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2" name="Equation" r:id="rId3" imgW="3213100" imgH="1892300" progId="Equation.DSMT4">
                  <p:embed/>
                </p:oleObj>
              </mc:Choice>
              <mc:Fallback>
                <p:oleObj name="Equation" r:id="rId3" imgW="3213100" imgH="1892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27314" y="2036045"/>
                        <a:ext cx="6821487" cy="4017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624437" y="1325269"/>
            <a:ext cx="2367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TRAINING PHASE</a:t>
            </a:r>
          </a:p>
        </p:txBody>
      </p:sp>
    </p:spTree>
    <p:extLst>
      <p:ext uri="{BB962C8B-B14F-4D97-AF65-F5344CB8AC3E}">
        <p14:creationId xmlns:p14="http://schemas.microsoft.com/office/powerpoint/2010/main" val="14448250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Random Forrest</a:t>
            </a:r>
          </a:p>
        </p:txBody>
      </p:sp>
      <p:sp>
        <p:nvSpPr>
          <p:cNvPr id="4" name="Oval 3"/>
          <p:cNvSpPr/>
          <p:nvPr/>
        </p:nvSpPr>
        <p:spPr>
          <a:xfrm>
            <a:off x="2498081" y="2367521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097655" y="2954713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898507" y="2954713"/>
            <a:ext cx="400426" cy="389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439440" y="3507101"/>
            <a:ext cx="400426" cy="389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17011" y="3507101"/>
            <a:ext cx="400426" cy="389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4" idx="3"/>
            <a:endCxn id="5" idx="0"/>
          </p:cNvCxnSpPr>
          <p:nvPr/>
        </p:nvCxnSpPr>
        <p:spPr>
          <a:xfrm flipH="1">
            <a:off x="2297868" y="2699574"/>
            <a:ext cx="258854" cy="2551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5"/>
            <a:endCxn id="6" idx="0"/>
          </p:cNvCxnSpPr>
          <p:nvPr/>
        </p:nvCxnSpPr>
        <p:spPr>
          <a:xfrm>
            <a:off x="2839866" y="2699574"/>
            <a:ext cx="258854" cy="25513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3"/>
            <a:endCxn id="7" idx="7"/>
          </p:cNvCxnSpPr>
          <p:nvPr/>
        </p:nvCxnSpPr>
        <p:spPr>
          <a:xfrm flipH="1">
            <a:off x="2781226" y="3286767"/>
            <a:ext cx="175923" cy="2773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1"/>
          </p:cNvCxnSpPr>
          <p:nvPr/>
        </p:nvCxnSpPr>
        <p:spPr>
          <a:xfrm>
            <a:off x="3240292" y="3286767"/>
            <a:ext cx="235360" cy="2773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4881422" y="2325408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4480996" y="2912600"/>
            <a:ext cx="400426" cy="389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281848" y="2912600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822781" y="3464988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800352" y="3464988"/>
            <a:ext cx="400426" cy="389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>
            <a:stCxn id="21" idx="3"/>
            <a:endCxn id="22" idx="0"/>
          </p:cNvCxnSpPr>
          <p:nvPr/>
        </p:nvCxnSpPr>
        <p:spPr>
          <a:xfrm flipH="1">
            <a:off x="4681209" y="2657461"/>
            <a:ext cx="258854" cy="25513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5"/>
            <a:endCxn id="23" idx="0"/>
          </p:cNvCxnSpPr>
          <p:nvPr/>
        </p:nvCxnSpPr>
        <p:spPr>
          <a:xfrm>
            <a:off x="5223207" y="2657461"/>
            <a:ext cx="258854" cy="2551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3" idx="3"/>
            <a:endCxn id="24" idx="7"/>
          </p:cNvCxnSpPr>
          <p:nvPr/>
        </p:nvCxnSpPr>
        <p:spPr>
          <a:xfrm flipH="1">
            <a:off x="5164567" y="3244654"/>
            <a:ext cx="175923" cy="27730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3" idx="5"/>
            <a:endCxn id="25" idx="1"/>
          </p:cNvCxnSpPr>
          <p:nvPr/>
        </p:nvCxnSpPr>
        <p:spPr>
          <a:xfrm>
            <a:off x="5623633" y="3244654"/>
            <a:ext cx="235360" cy="2773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7150356" y="2222670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6749930" y="2809862"/>
            <a:ext cx="400426" cy="389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7550782" y="2809862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7091715" y="3362250"/>
            <a:ext cx="400426" cy="389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8069286" y="3362250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/>
          <p:cNvCxnSpPr>
            <a:stCxn id="30" idx="3"/>
            <a:endCxn id="31" idx="0"/>
          </p:cNvCxnSpPr>
          <p:nvPr/>
        </p:nvCxnSpPr>
        <p:spPr>
          <a:xfrm flipH="1">
            <a:off x="6950143" y="2554723"/>
            <a:ext cx="258854" cy="25513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0" idx="5"/>
            <a:endCxn id="32" idx="0"/>
          </p:cNvCxnSpPr>
          <p:nvPr/>
        </p:nvCxnSpPr>
        <p:spPr>
          <a:xfrm>
            <a:off x="7492141" y="2554723"/>
            <a:ext cx="258854" cy="2551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2" idx="3"/>
            <a:endCxn id="33" idx="7"/>
          </p:cNvCxnSpPr>
          <p:nvPr/>
        </p:nvCxnSpPr>
        <p:spPr>
          <a:xfrm flipH="1">
            <a:off x="7433501" y="3141916"/>
            <a:ext cx="175923" cy="2773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2" idx="5"/>
            <a:endCxn id="34" idx="1"/>
          </p:cNvCxnSpPr>
          <p:nvPr/>
        </p:nvCxnSpPr>
        <p:spPr>
          <a:xfrm>
            <a:off x="7892567" y="3141916"/>
            <a:ext cx="235360" cy="27730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9300401" y="2180557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8899975" y="2767749"/>
            <a:ext cx="400426" cy="389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700827" y="2767749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9241760" y="3320137"/>
            <a:ext cx="400426" cy="389025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10219331" y="3320137"/>
            <a:ext cx="400426" cy="3890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>
            <a:stCxn id="39" idx="3"/>
            <a:endCxn id="40" idx="0"/>
          </p:cNvCxnSpPr>
          <p:nvPr/>
        </p:nvCxnSpPr>
        <p:spPr>
          <a:xfrm flipH="1">
            <a:off x="9100188" y="2512610"/>
            <a:ext cx="258854" cy="25513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9" idx="5"/>
            <a:endCxn id="41" idx="0"/>
          </p:cNvCxnSpPr>
          <p:nvPr/>
        </p:nvCxnSpPr>
        <p:spPr>
          <a:xfrm>
            <a:off x="9642186" y="2512610"/>
            <a:ext cx="258854" cy="2551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1" idx="3"/>
            <a:endCxn id="42" idx="7"/>
          </p:cNvCxnSpPr>
          <p:nvPr/>
        </p:nvCxnSpPr>
        <p:spPr>
          <a:xfrm flipH="1">
            <a:off x="9583546" y="3099803"/>
            <a:ext cx="175923" cy="27730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1" idx="5"/>
            <a:endCxn id="43" idx="1"/>
          </p:cNvCxnSpPr>
          <p:nvPr/>
        </p:nvCxnSpPr>
        <p:spPr>
          <a:xfrm>
            <a:off x="10042612" y="3099803"/>
            <a:ext cx="235360" cy="2773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5482061" y="1304379"/>
            <a:ext cx="1184728" cy="54555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Input</a:t>
            </a:r>
          </a:p>
        </p:txBody>
      </p:sp>
      <p:cxnSp>
        <p:nvCxnSpPr>
          <p:cNvPr id="50" name="Straight Arrow Connector 49"/>
          <p:cNvCxnSpPr>
            <a:stCxn id="48" idx="1"/>
            <a:endCxn id="4" idx="0"/>
          </p:cNvCxnSpPr>
          <p:nvPr/>
        </p:nvCxnSpPr>
        <p:spPr>
          <a:xfrm flipH="1">
            <a:off x="2698295" y="1577158"/>
            <a:ext cx="2783767" cy="79036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48" idx="2"/>
            <a:endCxn id="21" idx="0"/>
          </p:cNvCxnSpPr>
          <p:nvPr/>
        </p:nvCxnSpPr>
        <p:spPr>
          <a:xfrm flipH="1">
            <a:off x="5081635" y="1849935"/>
            <a:ext cx="992790" cy="47547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8" idx="2"/>
            <a:endCxn id="30" idx="0"/>
          </p:cNvCxnSpPr>
          <p:nvPr/>
        </p:nvCxnSpPr>
        <p:spPr>
          <a:xfrm>
            <a:off x="6074425" y="1849935"/>
            <a:ext cx="1276144" cy="37273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8" idx="3"/>
            <a:endCxn id="39" idx="0"/>
          </p:cNvCxnSpPr>
          <p:nvPr/>
        </p:nvCxnSpPr>
        <p:spPr>
          <a:xfrm>
            <a:off x="6666790" y="1577158"/>
            <a:ext cx="2833825" cy="60339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3" name="Object 62"/>
          <p:cNvGraphicFramePr>
            <a:graphicFrameLocks noChangeAspect="1"/>
          </p:cNvGraphicFramePr>
          <p:nvPr>
            <p:extLst/>
          </p:nvPr>
        </p:nvGraphicFramePr>
        <p:xfrm>
          <a:off x="4942480" y="4549775"/>
          <a:ext cx="2886075" cy="94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6" name="Equation" r:id="rId3" imgW="1358900" imgH="444500" progId="Equation.DSMT4">
                  <p:embed/>
                </p:oleObj>
              </mc:Choice>
              <mc:Fallback>
                <p:oleObj name="Equation" r:id="rId3" imgW="1358900" imgH="444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42480" y="4549775"/>
                        <a:ext cx="2886075" cy="944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7657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Feature Sampling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383973" y="1263239"/>
            <a:ext cx="1327583" cy="1116550"/>
            <a:chOff x="240255" y="1418875"/>
            <a:chExt cx="2449611" cy="2311190"/>
          </a:xfrm>
        </p:grpSpPr>
        <p:sp>
          <p:nvSpPr>
            <p:cNvPr id="5" name="Rectangle 4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apezoid 5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383973" y="2653851"/>
            <a:ext cx="1327583" cy="1116550"/>
            <a:chOff x="240255" y="1418875"/>
            <a:chExt cx="2449611" cy="2311190"/>
          </a:xfrm>
        </p:grpSpPr>
        <p:sp>
          <p:nvSpPr>
            <p:cNvPr id="9" name="Rectangle 8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383973" y="5446277"/>
            <a:ext cx="1327583" cy="1116550"/>
            <a:chOff x="240255" y="1418875"/>
            <a:chExt cx="2449611" cy="2311190"/>
          </a:xfrm>
        </p:grpSpPr>
        <p:sp>
          <p:nvSpPr>
            <p:cNvPr id="13" name="Rectangle 12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apezoid 13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2279047" y="2753168"/>
            <a:ext cx="514872" cy="2177201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3105681" y="3146739"/>
            <a:ext cx="1447249" cy="138770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INPUT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Space PARTITION</a:t>
            </a:r>
          </a:p>
        </p:txBody>
      </p:sp>
      <p:cxnSp>
        <p:nvCxnSpPr>
          <p:cNvPr id="22" name="Straight Arrow Connector 21"/>
          <p:cNvCxnSpPr>
            <a:stCxn id="19" idx="3"/>
            <a:endCxn id="20" idx="1"/>
          </p:cNvCxnSpPr>
          <p:nvPr/>
        </p:nvCxnSpPr>
        <p:spPr>
          <a:xfrm flipV="1">
            <a:off x="2793920" y="3840594"/>
            <a:ext cx="311761" cy="117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0" idx="3"/>
            <a:endCxn id="7" idx="1"/>
          </p:cNvCxnSpPr>
          <p:nvPr/>
        </p:nvCxnSpPr>
        <p:spPr>
          <a:xfrm flipV="1">
            <a:off x="4552930" y="1821515"/>
            <a:ext cx="831043" cy="201907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  <a:endCxn id="11" idx="1"/>
          </p:cNvCxnSpPr>
          <p:nvPr/>
        </p:nvCxnSpPr>
        <p:spPr>
          <a:xfrm flipV="1">
            <a:off x="4552930" y="3212127"/>
            <a:ext cx="831043" cy="628467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0" idx="3"/>
            <a:endCxn id="15" idx="1"/>
          </p:cNvCxnSpPr>
          <p:nvPr/>
        </p:nvCxnSpPr>
        <p:spPr>
          <a:xfrm>
            <a:off x="4552930" y="3840594"/>
            <a:ext cx="831043" cy="216395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5383973" y="3997050"/>
            <a:ext cx="1327583" cy="1116550"/>
            <a:chOff x="240255" y="1418875"/>
            <a:chExt cx="2449611" cy="2311190"/>
          </a:xfrm>
        </p:grpSpPr>
        <p:sp>
          <p:nvSpPr>
            <p:cNvPr id="33" name="Rectangle 32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rapezoid 33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7" name="Straight Arrow Connector 36"/>
          <p:cNvCxnSpPr>
            <a:stCxn id="20" idx="3"/>
            <a:endCxn id="35" idx="1"/>
          </p:cNvCxnSpPr>
          <p:nvPr/>
        </p:nvCxnSpPr>
        <p:spPr>
          <a:xfrm>
            <a:off x="4552930" y="3840593"/>
            <a:ext cx="831043" cy="71473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>
          <a:xfrm>
            <a:off x="7486457" y="3146739"/>
            <a:ext cx="1549804" cy="138770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Output</a:t>
            </a:r>
            <a:r>
              <a:rPr lang="en-US" dirty="0">
                <a:solidFill>
                  <a:srgbClr val="000000"/>
                </a:solidFill>
              </a:rPr>
              <a:t> Space </a:t>
            </a:r>
            <a:r>
              <a:rPr lang="en-US" b="1" dirty="0">
                <a:solidFill>
                  <a:srgbClr val="000000"/>
                </a:solidFill>
              </a:rPr>
              <a:t>COMBINER</a:t>
            </a:r>
          </a:p>
        </p:txBody>
      </p:sp>
      <p:sp>
        <p:nvSpPr>
          <p:cNvPr id="39" name="Rectangle 38"/>
          <p:cNvSpPr/>
          <p:nvPr/>
        </p:nvSpPr>
        <p:spPr>
          <a:xfrm>
            <a:off x="9455395" y="3452459"/>
            <a:ext cx="289823" cy="778619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38" idx="1"/>
            <a:endCxn id="5" idx="3"/>
          </p:cNvCxnSpPr>
          <p:nvPr/>
        </p:nvCxnSpPr>
        <p:spPr>
          <a:xfrm flipH="1" flipV="1">
            <a:off x="6711555" y="1821515"/>
            <a:ext cx="774902" cy="201907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8" idx="1"/>
            <a:endCxn id="9" idx="3"/>
          </p:cNvCxnSpPr>
          <p:nvPr/>
        </p:nvCxnSpPr>
        <p:spPr>
          <a:xfrm flipH="1" flipV="1">
            <a:off x="6711555" y="3212127"/>
            <a:ext cx="774902" cy="62846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8" idx="1"/>
            <a:endCxn id="33" idx="3"/>
          </p:cNvCxnSpPr>
          <p:nvPr/>
        </p:nvCxnSpPr>
        <p:spPr>
          <a:xfrm flipH="1">
            <a:off x="6711555" y="3840594"/>
            <a:ext cx="774902" cy="714733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8" idx="1"/>
            <a:endCxn id="13" idx="3"/>
          </p:cNvCxnSpPr>
          <p:nvPr/>
        </p:nvCxnSpPr>
        <p:spPr>
          <a:xfrm flipH="1">
            <a:off x="6711555" y="3840593"/>
            <a:ext cx="774902" cy="216396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8" idx="3"/>
          </p:cNvCxnSpPr>
          <p:nvPr/>
        </p:nvCxnSpPr>
        <p:spPr>
          <a:xfrm>
            <a:off x="9036261" y="3840593"/>
            <a:ext cx="0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8" idx="3"/>
            <a:endCxn id="39" idx="1"/>
          </p:cNvCxnSpPr>
          <p:nvPr/>
        </p:nvCxnSpPr>
        <p:spPr>
          <a:xfrm>
            <a:off x="9036262" y="3840594"/>
            <a:ext cx="419133" cy="117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/>
          <p:cNvCxnSpPr>
            <a:stCxn id="20" idx="2"/>
            <a:endCxn id="38" idx="2"/>
          </p:cNvCxnSpPr>
          <p:nvPr/>
        </p:nvCxnSpPr>
        <p:spPr>
          <a:xfrm rot="16200000" flipH="1">
            <a:off x="6045332" y="2318420"/>
            <a:ext cx="12700" cy="4432054"/>
          </a:xfrm>
          <a:prstGeom prst="bentConnector3">
            <a:avLst>
              <a:gd name="adj1" fmla="val 17025866"/>
            </a:avLst>
          </a:prstGeom>
          <a:ln>
            <a:solidFill>
              <a:srgbClr val="61674F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Object 76"/>
          <p:cNvGraphicFramePr>
            <a:graphicFrameLocks noChangeAspect="1"/>
          </p:cNvGraphicFramePr>
          <p:nvPr>
            <p:extLst/>
          </p:nvPr>
        </p:nvGraphicFramePr>
        <p:xfrm>
          <a:off x="7486458" y="2609875"/>
          <a:ext cx="2845261" cy="462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204" name="Equation" r:id="rId3" imgW="1485900" imgH="241300" progId="Equation.DSMT4">
                  <p:embed/>
                </p:oleObj>
              </mc:Choice>
              <mc:Fallback>
                <p:oleObj name="Equation" r:id="rId3" imgW="14859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86458" y="2609875"/>
                        <a:ext cx="2845261" cy="462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8" name="Object 77"/>
          <p:cNvGraphicFramePr>
            <a:graphicFrameLocks noChangeAspect="1"/>
          </p:cNvGraphicFramePr>
          <p:nvPr>
            <p:extLst/>
          </p:nvPr>
        </p:nvGraphicFramePr>
        <p:xfrm>
          <a:off x="2836820" y="1681164"/>
          <a:ext cx="2389187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205" name="Equation" r:id="rId5" imgW="1574800" imgH="228600" progId="Equation.DSMT4">
                  <p:embed/>
                </p:oleObj>
              </mc:Choice>
              <mc:Fallback>
                <p:oleObj name="Equation" r:id="rId5" imgW="15748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36820" y="1681164"/>
                        <a:ext cx="2389187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9" name="Object 78"/>
          <p:cNvGraphicFramePr>
            <a:graphicFrameLocks noChangeAspect="1"/>
          </p:cNvGraphicFramePr>
          <p:nvPr>
            <p:extLst/>
          </p:nvPr>
        </p:nvGraphicFramePr>
        <p:xfrm>
          <a:off x="2836820" y="5894388"/>
          <a:ext cx="2408237" cy="347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206" name="Equation" r:id="rId7" imgW="1587500" imgH="228600" progId="Equation.DSMT4">
                  <p:embed/>
                </p:oleObj>
              </mc:Choice>
              <mc:Fallback>
                <p:oleObj name="Equation" r:id="rId7" imgW="15875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36820" y="5894388"/>
                        <a:ext cx="2408237" cy="347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6901198" y="1582471"/>
          <a:ext cx="1212850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207" name="Equation" r:id="rId9" imgW="800100" imgH="266700" progId="Equation.DSMT4">
                  <p:embed/>
                </p:oleObj>
              </mc:Choice>
              <mc:Fallback>
                <p:oleObj name="Equation" r:id="rId9" imgW="8001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01198" y="1582471"/>
                        <a:ext cx="1212850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" name="Object 80"/>
          <p:cNvGraphicFramePr>
            <a:graphicFrameLocks noChangeAspect="1"/>
          </p:cNvGraphicFramePr>
          <p:nvPr>
            <p:extLst/>
          </p:nvPr>
        </p:nvGraphicFramePr>
        <p:xfrm>
          <a:off x="6891338" y="5837238"/>
          <a:ext cx="1231900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208" name="Equation" r:id="rId11" imgW="812800" imgH="266700" progId="Equation.DSMT4">
                  <p:embed/>
                </p:oleObj>
              </mc:Choice>
              <mc:Fallback>
                <p:oleObj name="Equation" r:id="rId11" imgW="8128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891338" y="5837238"/>
                        <a:ext cx="1231900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7113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Learning by</a:t>
            </a:r>
            <a:br>
              <a:rPr lang="en-US" dirty="0"/>
            </a:br>
            <a:r>
              <a:rPr lang="en-US" b="1" dirty="0">
                <a:solidFill>
                  <a:srgbClr val="C00000"/>
                </a:solidFill>
              </a:rPr>
              <a:t>ITERATIVE REWEIGHTING</a:t>
            </a:r>
            <a:br>
              <a:rPr lang="en-US" b="1" dirty="0">
                <a:solidFill>
                  <a:srgbClr val="C00000"/>
                </a:solidFill>
              </a:rPr>
            </a:b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BOOSTING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(Bootstrap Aggregation)</a:t>
            </a:r>
          </a:p>
        </p:txBody>
      </p:sp>
    </p:spTree>
    <p:extLst>
      <p:ext uri="{BB962C8B-B14F-4D97-AF65-F5344CB8AC3E}">
        <p14:creationId xmlns:p14="http://schemas.microsoft.com/office/powerpoint/2010/main" val="2871341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 err="1"/>
              <a:t>Adaboost</a:t>
            </a:r>
            <a:r>
              <a:rPr lang="en-US" dirty="0"/>
              <a:t> - Setup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2255838" y="4165636"/>
          <a:ext cx="8007350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228" name="Equation" r:id="rId3" imgW="3771900" imgH="279400" progId="Equation.DSMT4">
                  <p:embed/>
                </p:oleObj>
              </mc:Choice>
              <mc:Fallback>
                <p:oleObj name="Equation" r:id="rId3" imgW="37719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55838" y="4165636"/>
                        <a:ext cx="8007350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255838" y="1401199"/>
          <a:ext cx="4368800" cy="701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229" name="Equation" r:id="rId5" imgW="2057400" imgH="330200" progId="Equation.DSMT4">
                  <p:embed/>
                </p:oleObj>
              </mc:Choice>
              <mc:Fallback>
                <p:oleObj name="Equation" r:id="rId5" imgW="2057400" imgH="330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55838" y="1401199"/>
                        <a:ext cx="4368800" cy="701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152872" y="3055823"/>
          <a:ext cx="4156075" cy="836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230" name="Equation" r:id="rId7" imgW="1955800" imgH="393700" progId="Equation.DSMT4">
                  <p:embed/>
                </p:oleObj>
              </mc:Choice>
              <mc:Fallback>
                <p:oleObj name="Equation" r:id="rId7" imgW="1955800" imgH="393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52872" y="3055823"/>
                        <a:ext cx="4156075" cy="836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232957" y="2305145"/>
          <a:ext cx="6202363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231" name="Equation" r:id="rId9" imgW="2921000" imgH="304800" progId="Equation.DSMT4">
                  <p:embed/>
                </p:oleObj>
              </mc:Choice>
              <mc:Fallback>
                <p:oleObj name="Equation" r:id="rId9" imgW="2921000" imgH="304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32957" y="2305145"/>
                        <a:ext cx="6202363" cy="64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255838" y="5085151"/>
          <a:ext cx="7278688" cy="118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232" name="Equation" r:id="rId11" imgW="3429000" imgH="558800" progId="Equation.DSMT4">
                  <p:embed/>
                </p:oleObj>
              </mc:Choice>
              <mc:Fallback>
                <p:oleObj name="Equation" r:id="rId11" imgW="3429000" imgH="558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55838" y="5085151"/>
                        <a:ext cx="7278688" cy="118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709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 err="1"/>
              <a:t>Adaboost</a:t>
            </a:r>
            <a:r>
              <a:rPr lang="en-US" dirty="0"/>
              <a:t> - Algorithm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264679" y="1210337"/>
          <a:ext cx="7443788" cy="94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298" name="Equation" r:id="rId3" imgW="3505200" imgH="444500" progId="Equation.DSMT4">
                  <p:embed/>
                </p:oleObj>
              </mc:Choice>
              <mc:Fallback>
                <p:oleObj name="Equation" r:id="rId3" imgW="3505200" imgH="444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64679" y="1210337"/>
                        <a:ext cx="7443788" cy="944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264680" y="2212109"/>
          <a:ext cx="40989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299" name="Equation" r:id="rId5" imgW="1930400" imgH="203200" progId="Equation.DSMT4">
                  <p:embed/>
                </p:oleObj>
              </mc:Choice>
              <mc:Fallback>
                <p:oleObj name="Equation" r:id="rId5" imgW="19304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64680" y="2212109"/>
                        <a:ext cx="409892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264680" y="2643909"/>
          <a:ext cx="6175375" cy="998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300" name="Equation" r:id="rId7" imgW="2908300" imgH="469900" progId="Equation.DSMT4">
                  <p:embed/>
                </p:oleObj>
              </mc:Choice>
              <mc:Fallback>
                <p:oleObj name="Equation" r:id="rId7" imgW="2908300" imgH="4699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264680" y="2643909"/>
                        <a:ext cx="6175375" cy="998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264679" y="3783362"/>
          <a:ext cx="698500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301" name="Equation" r:id="rId9" imgW="3289300" imgH="228600" progId="Equation.DSMT4">
                  <p:embed/>
                </p:oleObj>
              </mc:Choice>
              <mc:Fallback>
                <p:oleObj name="Equation" r:id="rId9" imgW="32893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64679" y="3783362"/>
                        <a:ext cx="6985000" cy="48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264680" y="4450082"/>
          <a:ext cx="6742113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302" name="Equation" r:id="rId11" imgW="3175000" imgH="304800" progId="Equation.DSMT4">
                  <p:embed/>
                </p:oleObj>
              </mc:Choice>
              <mc:Fallback>
                <p:oleObj name="Equation" r:id="rId11" imgW="3175000" imgH="304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64680" y="4450082"/>
                        <a:ext cx="6742113" cy="64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264679" y="5261877"/>
          <a:ext cx="5259388" cy="1376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303" name="Equation" r:id="rId13" imgW="2476500" imgH="647700" progId="Equation.DSMT4">
                  <p:embed/>
                </p:oleObj>
              </mc:Choice>
              <mc:Fallback>
                <p:oleObj name="Equation" r:id="rId13" imgW="2476500" imgH="647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264679" y="5261877"/>
                        <a:ext cx="5259388" cy="1376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5036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Learning by</a:t>
            </a:r>
            <a:br>
              <a:rPr lang="en-US" dirty="0"/>
            </a:br>
            <a:r>
              <a:rPr lang="en-US" b="1" dirty="0">
                <a:solidFill>
                  <a:srgbClr val="C00000"/>
                </a:solidFill>
              </a:rPr>
              <a:t>INPUT SPACE PARTITION</a:t>
            </a:r>
            <a:b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endParaRPr lang="en-US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Mixture of Experts</a:t>
            </a:r>
          </a:p>
        </p:txBody>
      </p:sp>
    </p:spTree>
    <p:extLst>
      <p:ext uri="{BB962C8B-B14F-4D97-AF65-F5344CB8AC3E}">
        <p14:creationId xmlns:p14="http://schemas.microsoft.com/office/powerpoint/2010/main" val="1406368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>
            <a:normAutofit/>
          </a:bodyPr>
          <a:lstStyle/>
          <a:p>
            <a:r>
              <a:rPr lang="en-US" dirty="0"/>
              <a:t>Local Linear Embedding</a:t>
            </a:r>
          </a:p>
        </p:txBody>
      </p:sp>
      <p:pic>
        <p:nvPicPr>
          <p:cNvPr id="3" name="Picture 2" descr="Screen Shot 2014-10-28 at 1.23.2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63353"/>
            <a:ext cx="9144000" cy="3751061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214807" y="5164514"/>
          <a:ext cx="2940050" cy="94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92" name="Equation" r:id="rId4" imgW="1384300" imgH="444500" progId="Equation.DSMT4">
                  <p:embed/>
                </p:oleObj>
              </mc:Choice>
              <mc:Fallback>
                <p:oleObj name="Equation" r:id="rId4" imgW="1384300" imgH="444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14807" y="5164514"/>
                        <a:ext cx="2940050" cy="944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642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Local Linear Embedding</a:t>
            </a:r>
          </a:p>
        </p:txBody>
      </p:sp>
      <p:pic>
        <p:nvPicPr>
          <p:cNvPr id="4" name="Picture 3" descr="Screen Shot 2014-10-28 at 1.24.0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67930"/>
            <a:ext cx="9144000" cy="3552023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214807" y="5164514"/>
          <a:ext cx="2940050" cy="94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116" name="Equation" r:id="rId4" imgW="1384300" imgH="444500" progId="Equation.DSMT4">
                  <p:embed/>
                </p:oleObj>
              </mc:Choice>
              <mc:Fallback>
                <p:oleObj name="Equation" r:id="rId4" imgW="1384300" imgH="444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14807" y="5164514"/>
                        <a:ext cx="2940050" cy="944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140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1. Choose COMPLEX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573" y="1178024"/>
            <a:ext cx="10847345" cy="4870415"/>
          </a:xfrm>
        </p:spPr>
        <p:txBody>
          <a:bodyPr/>
          <a:lstStyle/>
          <a:p>
            <a:r>
              <a:rPr lang="en-US" b="1" dirty="0"/>
              <a:t>Example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Choose Multi-Layered-Perceptron vs. Logistic Regression</a:t>
            </a:r>
          </a:p>
          <a:p>
            <a:pPr lvl="1"/>
            <a:r>
              <a:rPr lang="en-US" dirty="0"/>
              <a:t>Choose Polynomial Support Vector Machines vs. Linear SVM</a:t>
            </a:r>
          </a:p>
          <a:p>
            <a:r>
              <a:rPr lang="en-US" b="1" dirty="0"/>
              <a:t>Needs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More training data and More training time</a:t>
            </a:r>
          </a:p>
          <a:p>
            <a:pPr lvl="1"/>
            <a:r>
              <a:rPr lang="en-US" dirty="0"/>
              <a:t>Careful tuning of parameters – Bias/Variance Tradeoff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193477" y="3448279"/>
            <a:ext cx="6403014" cy="3128365"/>
            <a:chOff x="1052469" y="1528185"/>
            <a:chExt cx="6782555" cy="4497582"/>
          </a:xfrm>
        </p:grpSpPr>
        <p:cxnSp>
          <p:nvCxnSpPr>
            <p:cNvPr id="5" name="Straight Arrow Connector 4"/>
            <p:cNvCxnSpPr/>
            <p:nvPr/>
          </p:nvCxnSpPr>
          <p:spPr>
            <a:xfrm flipH="1" flipV="1">
              <a:off x="1495972" y="2367611"/>
              <a:ext cx="21525" cy="2991799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1517497" y="5359410"/>
              <a:ext cx="4111235" cy="1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2518400" y="5520837"/>
              <a:ext cx="1639473" cy="504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Model Complexity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 rot="16200000">
              <a:off x="88803" y="3714710"/>
              <a:ext cx="2253353" cy="3260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Model Accuracy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1539023" y="2066279"/>
              <a:ext cx="3939036" cy="2819609"/>
            </a:xfrm>
            <a:custGeom>
              <a:avLst/>
              <a:gdLst>
                <a:gd name="connsiteX0" fmla="*/ 0 w 3939036"/>
                <a:gd name="connsiteY0" fmla="*/ 2819609 h 2819609"/>
                <a:gd name="connsiteX1" fmla="*/ 548882 w 3939036"/>
                <a:gd name="connsiteY1" fmla="*/ 2711990 h 2819609"/>
                <a:gd name="connsiteX2" fmla="*/ 548882 w 3939036"/>
                <a:gd name="connsiteY2" fmla="*/ 2711990 h 2819609"/>
                <a:gd name="connsiteX3" fmla="*/ 1345299 w 3939036"/>
                <a:gd name="connsiteY3" fmla="*/ 2432182 h 2819609"/>
                <a:gd name="connsiteX4" fmla="*/ 2034092 w 3939036"/>
                <a:gd name="connsiteY4" fmla="*/ 2001707 h 2819609"/>
                <a:gd name="connsiteX5" fmla="*/ 2679836 w 3939036"/>
                <a:gd name="connsiteY5" fmla="*/ 1485137 h 2819609"/>
                <a:gd name="connsiteX6" fmla="*/ 3217956 w 3939036"/>
                <a:gd name="connsiteY6" fmla="*/ 860949 h 2819609"/>
                <a:gd name="connsiteX7" fmla="*/ 3691501 w 3939036"/>
                <a:gd name="connsiteY7" fmla="*/ 355141 h 2819609"/>
                <a:gd name="connsiteX8" fmla="*/ 3939036 w 3939036"/>
                <a:gd name="connsiteY8" fmla="*/ 0 h 2819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9036" h="2819609">
                  <a:moveTo>
                    <a:pt x="0" y="2819609"/>
                  </a:moveTo>
                  <a:lnTo>
                    <a:pt x="548882" y="2711990"/>
                  </a:lnTo>
                  <a:lnTo>
                    <a:pt x="548882" y="2711990"/>
                  </a:lnTo>
                  <a:cubicBezTo>
                    <a:pt x="681618" y="2665355"/>
                    <a:pt x="1097764" y="2550562"/>
                    <a:pt x="1345299" y="2432182"/>
                  </a:cubicBezTo>
                  <a:cubicBezTo>
                    <a:pt x="1592834" y="2313802"/>
                    <a:pt x="1811669" y="2159548"/>
                    <a:pt x="2034092" y="2001707"/>
                  </a:cubicBezTo>
                  <a:cubicBezTo>
                    <a:pt x="2256515" y="1843866"/>
                    <a:pt x="2482525" y="1675263"/>
                    <a:pt x="2679836" y="1485137"/>
                  </a:cubicBezTo>
                  <a:cubicBezTo>
                    <a:pt x="2877147" y="1295011"/>
                    <a:pt x="3049345" y="1049282"/>
                    <a:pt x="3217956" y="860949"/>
                  </a:cubicBezTo>
                  <a:cubicBezTo>
                    <a:pt x="3386567" y="672616"/>
                    <a:pt x="3571321" y="498632"/>
                    <a:pt x="3691501" y="355141"/>
                  </a:cubicBezTo>
                  <a:cubicBezTo>
                    <a:pt x="3811681" y="211650"/>
                    <a:pt x="3939036" y="0"/>
                    <a:pt x="3939036" y="0"/>
                  </a:cubicBezTo>
                </a:path>
              </a:pathLst>
            </a:custGeom>
            <a:ln w="57150" cmpd="sng"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1528260" y="3839558"/>
              <a:ext cx="3992849" cy="1229282"/>
            </a:xfrm>
            <a:custGeom>
              <a:avLst/>
              <a:gdLst>
                <a:gd name="connsiteX0" fmla="*/ 0 w 3992849"/>
                <a:gd name="connsiteY0" fmla="*/ 1229282 h 1229282"/>
                <a:gd name="connsiteX1" fmla="*/ 785655 w 3992849"/>
                <a:gd name="connsiteY1" fmla="*/ 1110901 h 1229282"/>
                <a:gd name="connsiteX2" fmla="*/ 1485211 w 3992849"/>
                <a:gd name="connsiteY2" fmla="*/ 798807 h 1229282"/>
                <a:gd name="connsiteX3" fmla="*/ 2087905 w 3992849"/>
                <a:gd name="connsiteY3" fmla="*/ 379094 h 1229282"/>
                <a:gd name="connsiteX4" fmla="*/ 2443064 w 3992849"/>
                <a:gd name="connsiteY4" fmla="*/ 23952 h 1229282"/>
                <a:gd name="connsiteX5" fmla="*/ 2819748 w 3992849"/>
                <a:gd name="connsiteY5" fmla="*/ 56238 h 1229282"/>
                <a:gd name="connsiteX6" fmla="*/ 3131857 w 3992849"/>
                <a:gd name="connsiteY6" fmla="*/ 249952 h 1229282"/>
                <a:gd name="connsiteX7" fmla="*/ 3497779 w 3992849"/>
                <a:gd name="connsiteY7" fmla="*/ 497475 h 1229282"/>
                <a:gd name="connsiteX8" fmla="*/ 3992849 w 3992849"/>
                <a:gd name="connsiteY8" fmla="*/ 809569 h 122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92849" h="1229282">
                  <a:moveTo>
                    <a:pt x="0" y="1229282"/>
                  </a:moveTo>
                  <a:cubicBezTo>
                    <a:pt x="269060" y="1205964"/>
                    <a:pt x="538120" y="1182647"/>
                    <a:pt x="785655" y="1110901"/>
                  </a:cubicBezTo>
                  <a:cubicBezTo>
                    <a:pt x="1033190" y="1039155"/>
                    <a:pt x="1268169" y="920775"/>
                    <a:pt x="1485211" y="798807"/>
                  </a:cubicBezTo>
                  <a:cubicBezTo>
                    <a:pt x="1702253" y="676839"/>
                    <a:pt x="1928263" y="508236"/>
                    <a:pt x="2087905" y="379094"/>
                  </a:cubicBezTo>
                  <a:cubicBezTo>
                    <a:pt x="2247547" y="249952"/>
                    <a:pt x="2321090" y="77761"/>
                    <a:pt x="2443064" y="23952"/>
                  </a:cubicBezTo>
                  <a:cubicBezTo>
                    <a:pt x="2565038" y="-29857"/>
                    <a:pt x="2704949" y="18571"/>
                    <a:pt x="2819748" y="56238"/>
                  </a:cubicBezTo>
                  <a:cubicBezTo>
                    <a:pt x="2934547" y="93905"/>
                    <a:pt x="3018852" y="176412"/>
                    <a:pt x="3131857" y="249952"/>
                  </a:cubicBezTo>
                  <a:cubicBezTo>
                    <a:pt x="3244862" y="323491"/>
                    <a:pt x="3354280" y="404205"/>
                    <a:pt x="3497779" y="497475"/>
                  </a:cubicBezTo>
                  <a:cubicBezTo>
                    <a:pt x="3641278" y="590745"/>
                    <a:pt x="3992849" y="809569"/>
                    <a:pt x="3992849" y="809569"/>
                  </a:cubicBezTo>
                </a:path>
              </a:pathLst>
            </a:cu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929177" y="1528185"/>
              <a:ext cx="2905847" cy="538094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Training Set Accuracy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609617" y="4645132"/>
              <a:ext cx="3196432" cy="538094"/>
            </a:xfrm>
            <a:prstGeom prst="roundRect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Validation Set Accuracy</a:t>
              </a: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3992849" y="2765800"/>
              <a:ext cx="21524" cy="2593610"/>
            </a:xfrm>
            <a:prstGeom prst="line">
              <a:avLst/>
            </a:prstGeom>
            <a:ln>
              <a:solidFill>
                <a:schemeClr val="tx2">
                  <a:lumMod val="90000"/>
                  <a:lumOff val="10000"/>
                </a:schemeClr>
              </a:solidFill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ounded Rectangle 13"/>
            <p:cNvSpPr/>
            <p:nvPr/>
          </p:nvSpPr>
          <p:spPr>
            <a:xfrm>
              <a:off x="2211471" y="2066279"/>
              <a:ext cx="2170269" cy="687027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/>
                <a:t>Right Level of Model Complexity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87013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Learning by</a:t>
            </a:r>
            <a:br>
              <a:rPr lang="en-US" dirty="0"/>
            </a:br>
            <a:r>
              <a:rPr lang="en-US" b="1" dirty="0">
                <a:solidFill>
                  <a:srgbClr val="C00000"/>
                </a:solidFill>
              </a:rPr>
              <a:t>OUTPUT SPACE PARTITION</a:t>
            </a:r>
            <a:b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endParaRPr lang="en-US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Multi-Class Classifiers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2208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105525"/>
            <a:ext cx="8913813" cy="914400"/>
          </a:xfrm>
        </p:spPr>
        <p:txBody>
          <a:bodyPr/>
          <a:lstStyle/>
          <a:p>
            <a:r>
              <a:rPr lang="en-US" dirty="0"/>
              <a:t>Multi-Class C &gt; 2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2029" y="1273879"/>
            <a:ext cx="11079296" cy="4893299"/>
          </a:xfrm>
        </p:spPr>
        <p:txBody>
          <a:bodyPr>
            <a:normAutofit/>
          </a:bodyPr>
          <a:lstStyle/>
          <a:p>
            <a:r>
              <a:rPr lang="en-US" dirty="0"/>
              <a:t>Most classification Algorithms designed for 2-Class classification problem.</a:t>
            </a:r>
          </a:p>
          <a:p>
            <a:r>
              <a:rPr lang="en-US" dirty="0"/>
              <a:t>How to extend them for C &gt; 2 class classification problems?</a:t>
            </a:r>
          </a:p>
          <a:p>
            <a:endParaRPr lang="en-US" dirty="0"/>
          </a:p>
          <a:p>
            <a:r>
              <a:rPr lang="en-US" b="1" dirty="0"/>
              <a:t>1-vs-REST classification</a:t>
            </a:r>
          </a:p>
          <a:p>
            <a:pPr lvl="1"/>
            <a:r>
              <a:rPr lang="en-US" dirty="0"/>
              <a:t>Skewed classes, complex decision boundary</a:t>
            </a:r>
          </a:p>
          <a:p>
            <a:r>
              <a:rPr lang="en-US" b="1" dirty="0"/>
              <a:t>PAIR-WISE classification</a:t>
            </a:r>
          </a:p>
          <a:p>
            <a:pPr lvl="1"/>
            <a:r>
              <a:rPr lang="en-US" dirty="0"/>
              <a:t>Learn (C choose 2) classifiers</a:t>
            </a:r>
          </a:p>
          <a:p>
            <a:pPr lvl="1"/>
            <a:r>
              <a:rPr lang="en-US" dirty="0"/>
              <a:t>Combine them by voting or other methods</a:t>
            </a:r>
          </a:p>
          <a:p>
            <a:r>
              <a:rPr lang="en-US" b="1" dirty="0"/>
              <a:t>BINARY-HIERARCHICAL CLASSIFIER</a:t>
            </a:r>
          </a:p>
          <a:p>
            <a:pPr lvl="1"/>
            <a:r>
              <a:rPr lang="en-US" dirty="0"/>
              <a:t>Learn a Bottom-up hierarchy of classes</a:t>
            </a:r>
          </a:p>
        </p:txBody>
      </p:sp>
    </p:spTree>
    <p:extLst>
      <p:ext uri="{BB962C8B-B14F-4D97-AF65-F5344CB8AC3E}">
        <p14:creationId xmlns:p14="http://schemas.microsoft.com/office/powerpoint/2010/main" val="135437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Divide and Conquer</a:t>
            </a:r>
            <a:br>
              <a:rPr lang="en-US" b="1" dirty="0"/>
            </a:br>
            <a:r>
              <a:rPr lang="en-US" dirty="0"/>
              <a:t>Class Hierarchy Discovered in Digits!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003506" y="501912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4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28797" y="501912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717113" y="410472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2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555313" y="410472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6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93513" y="490833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231713" y="490833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7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065161" y="410472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3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903361" y="410472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8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8767222" y="410472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0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605422" y="4104724"/>
            <a:ext cx="566777" cy="629752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Times"/>
                <a:cs typeface="Times"/>
              </a:rPr>
              <a:t>5</a:t>
            </a:r>
          </a:p>
        </p:txBody>
      </p:sp>
      <p:sp>
        <p:nvSpPr>
          <p:cNvPr id="4" name="Oval 3"/>
          <p:cNvSpPr/>
          <p:nvPr/>
        </p:nvSpPr>
        <p:spPr>
          <a:xfrm>
            <a:off x="2590801" y="4267200"/>
            <a:ext cx="239491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037110" y="3429000"/>
            <a:ext cx="239491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256310" y="2514600"/>
            <a:ext cx="239491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5551710" y="3429000"/>
            <a:ext cx="239491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5983510" y="4267200"/>
            <a:ext cx="239491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7653349" y="3429000"/>
            <a:ext cx="239491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9306419" y="3429000"/>
            <a:ext cx="239491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8499758" y="2514600"/>
            <a:ext cx="239491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5959758" y="1676400"/>
            <a:ext cx="239491" cy="152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Connector 23"/>
          <p:cNvCxnSpPr>
            <a:stCxn id="3" idx="0"/>
            <a:endCxn id="4" idx="3"/>
          </p:cNvCxnSpPr>
          <p:nvPr/>
        </p:nvCxnSpPr>
        <p:spPr>
          <a:xfrm flipV="1">
            <a:off x="2286895" y="4397282"/>
            <a:ext cx="338979" cy="6218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4" idx="5"/>
          </p:cNvCxnSpPr>
          <p:nvPr/>
        </p:nvCxnSpPr>
        <p:spPr>
          <a:xfrm flipH="1" flipV="1">
            <a:off x="2795219" y="4397282"/>
            <a:ext cx="416967" cy="6218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15" idx="5"/>
            <a:endCxn id="7" idx="0"/>
          </p:cNvCxnSpPr>
          <p:nvPr/>
        </p:nvCxnSpPr>
        <p:spPr>
          <a:xfrm>
            <a:off x="3241527" y="3559082"/>
            <a:ext cx="758974" cy="5456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15" idx="3"/>
            <a:endCxn id="4" idx="0"/>
          </p:cNvCxnSpPr>
          <p:nvPr/>
        </p:nvCxnSpPr>
        <p:spPr>
          <a:xfrm flipH="1">
            <a:off x="2710546" y="3559082"/>
            <a:ext cx="361636" cy="7081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9" idx="3"/>
            <a:endCxn id="11" idx="0"/>
          </p:cNvCxnSpPr>
          <p:nvPr/>
        </p:nvCxnSpPr>
        <p:spPr>
          <a:xfrm flipH="1">
            <a:off x="7348549" y="3559082"/>
            <a:ext cx="339872" cy="5456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9" idx="5"/>
            <a:endCxn id="12" idx="0"/>
          </p:cNvCxnSpPr>
          <p:nvPr/>
        </p:nvCxnSpPr>
        <p:spPr>
          <a:xfrm>
            <a:off x="7857767" y="3559082"/>
            <a:ext cx="328983" cy="5456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18" idx="3"/>
            <a:endCxn id="9" idx="0"/>
          </p:cNvCxnSpPr>
          <p:nvPr/>
        </p:nvCxnSpPr>
        <p:spPr>
          <a:xfrm flipH="1">
            <a:off x="5676902" y="4397282"/>
            <a:ext cx="341681" cy="5110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18" idx="5"/>
            <a:endCxn id="10" idx="0"/>
          </p:cNvCxnSpPr>
          <p:nvPr/>
        </p:nvCxnSpPr>
        <p:spPr>
          <a:xfrm>
            <a:off x="6187927" y="4397282"/>
            <a:ext cx="327174" cy="5110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7" idx="5"/>
            <a:endCxn id="18" idx="0"/>
          </p:cNvCxnSpPr>
          <p:nvPr/>
        </p:nvCxnSpPr>
        <p:spPr>
          <a:xfrm>
            <a:off x="5756127" y="3559082"/>
            <a:ext cx="347128" cy="7081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17" idx="3"/>
            <a:endCxn id="8" idx="0"/>
          </p:cNvCxnSpPr>
          <p:nvPr/>
        </p:nvCxnSpPr>
        <p:spPr>
          <a:xfrm flipH="1">
            <a:off x="4838702" y="3559082"/>
            <a:ext cx="748081" cy="5456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1" idx="5"/>
            <a:endCxn id="20" idx="0"/>
          </p:cNvCxnSpPr>
          <p:nvPr/>
        </p:nvCxnSpPr>
        <p:spPr>
          <a:xfrm>
            <a:off x="8704176" y="2644682"/>
            <a:ext cx="721989" cy="784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1" idx="3"/>
            <a:endCxn id="19" idx="0"/>
          </p:cNvCxnSpPr>
          <p:nvPr/>
        </p:nvCxnSpPr>
        <p:spPr>
          <a:xfrm flipH="1">
            <a:off x="7773094" y="2644682"/>
            <a:ext cx="761736" cy="784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13" idx="0"/>
            <a:endCxn id="20" idx="3"/>
          </p:cNvCxnSpPr>
          <p:nvPr/>
        </p:nvCxnSpPr>
        <p:spPr>
          <a:xfrm flipV="1">
            <a:off x="9050611" y="3559082"/>
            <a:ext cx="290881" cy="5456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20" idx="5"/>
            <a:endCxn id="14" idx="0"/>
          </p:cNvCxnSpPr>
          <p:nvPr/>
        </p:nvCxnSpPr>
        <p:spPr>
          <a:xfrm>
            <a:off x="9510836" y="3559082"/>
            <a:ext cx="377974" cy="5456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16" idx="5"/>
            <a:endCxn id="17" idx="0"/>
          </p:cNvCxnSpPr>
          <p:nvPr/>
        </p:nvCxnSpPr>
        <p:spPr>
          <a:xfrm>
            <a:off x="4460727" y="2644682"/>
            <a:ext cx="1210728" cy="784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16" idx="3"/>
            <a:endCxn id="15" idx="0"/>
          </p:cNvCxnSpPr>
          <p:nvPr/>
        </p:nvCxnSpPr>
        <p:spPr>
          <a:xfrm flipH="1">
            <a:off x="3156856" y="2644682"/>
            <a:ext cx="1134527" cy="7843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22" idx="3"/>
            <a:endCxn id="16" idx="0"/>
          </p:cNvCxnSpPr>
          <p:nvPr/>
        </p:nvCxnSpPr>
        <p:spPr>
          <a:xfrm flipH="1">
            <a:off x="4376056" y="1806482"/>
            <a:ext cx="1618775" cy="7081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22" idx="5"/>
            <a:endCxn id="21" idx="0"/>
          </p:cNvCxnSpPr>
          <p:nvPr/>
        </p:nvCxnSpPr>
        <p:spPr>
          <a:xfrm>
            <a:off x="6164175" y="1806482"/>
            <a:ext cx="2455328" cy="7081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140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9723" y="196584"/>
            <a:ext cx="8913813" cy="914400"/>
          </a:xfrm>
        </p:spPr>
        <p:txBody>
          <a:bodyPr>
            <a:normAutofit/>
          </a:bodyPr>
          <a:lstStyle/>
          <a:p>
            <a:r>
              <a:rPr lang="en-US" dirty="0"/>
              <a:t>Binary Hierarchical Classifiers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1671545" y="4223304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M</a:t>
            </a:r>
          </a:p>
        </p:txBody>
      </p:sp>
      <p:sp>
        <p:nvSpPr>
          <p:cNvPr id="5" name="Rectangle 4"/>
          <p:cNvSpPr/>
          <p:nvPr/>
        </p:nvSpPr>
        <p:spPr>
          <a:xfrm>
            <a:off x="2087880" y="4223695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W</a:t>
            </a:r>
          </a:p>
        </p:txBody>
      </p:sp>
      <p:sp>
        <p:nvSpPr>
          <p:cNvPr id="6" name="Rectangle 5"/>
          <p:cNvSpPr/>
          <p:nvPr/>
        </p:nvSpPr>
        <p:spPr>
          <a:xfrm>
            <a:off x="2469216" y="4215284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N</a:t>
            </a:r>
          </a:p>
        </p:txBody>
      </p:sp>
      <p:sp>
        <p:nvSpPr>
          <p:cNvPr id="7" name="Rectangle 6"/>
          <p:cNvSpPr/>
          <p:nvPr/>
        </p:nvSpPr>
        <p:spPr>
          <a:xfrm>
            <a:off x="2819400" y="4214893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U</a:t>
            </a:r>
          </a:p>
        </p:txBody>
      </p:sp>
      <p:sp>
        <p:nvSpPr>
          <p:cNvPr id="8" name="Rectangle 7"/>
          <p:cNvSpPr/>
          <p:nvPr/>
        </p:nvSpPr>
        <p:spPr>
          <a:xfrm>
            <a:off x="3263431" y="421450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F</a:t>
            </a:r>
          </a:p>
        </p:txBody>
      </p:sp>
      <p:sp>
        <p:nvSpPr>
          <p:cNvPr id="9" name="Rectangle 8"/>
          <p:cNvSpPr/>
          <p:nvPr/>
        </p:nvSpPr>
        <p:spPr>
          <a:xfrm>
            <a:off x="3611880" y="4215284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P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40498" y="4817734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V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2480" y="4818125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89284" y="4825998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30612" y="4826389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Z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45480" y="4830689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B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092612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575584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I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934200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J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270410" y="4215286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A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301336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633543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172712" y="5483146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H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555480" y="547447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Q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517611" y="5485108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O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186578" y="547447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0115931" y="495574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753600" y="495574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059120" y="4215286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964887" y="4825998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X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894336" y="4992673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C</a:t>
            </a:r>
          </a:p>
        </p:txBody>
      </p:sp>
      <p:cxnSp>
        <p:nvCxnSpPr>
          <p:cNvPr id="30" name="Straight Connector 29"/>
          <p:cNvCxnSpPr/>
          <p:nvPr/>
        </p:nvCxnSpPr>
        <p:spPr>
          <a:xfrm rot="5400000">
            <a:off x="1638301" y="3827464"/>
            <a:ext cx="557213" cy="2174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1993322" y="3589942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2" name="Straight Connector 31"/>
          <p:cNvCxnSpPr/>
          <p:nvPr/>
        </p:nvCxnSpPr>
        <p:spPr>
          <a:xfrm rot="16200000" flipV="1">
            <a:off x="1850232" y="3833020"/>
            <a:ext cx="557213" cy="2063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5400000">
            <a:off x="2418557" y="3845720"/>
            <a:ext cx="557213" cy="1809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2755322" y="3589942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 rot="16200000" flipV="1">
            <a:off x="2593182" y="3852070"/>
            <a:ext cx="557213" cy="1682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rot="5400000">
            <a:off x="3205163" y="3852863"/>
            <a:ext cx="557213" cy="1666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 flipH="1">
            <a:off x="3537752" y="358994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8" name="Straight Connector 37"/>
          <p:cNvCxnSpPr/>
          <p:nvPr/>
        </p:nvCxnSpPr>
        <p:spPr>
          <a:xfrm rot="16200000" flipV="1">
            <a:off x="3379788" y="3844926"/>
            <a:ext cx="557213" cy="182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5400000">
            <a:off x="4185444" y="4452144"/>
            <a:ext cx="558800" cy="1730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4519708" y="4192391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41" name="Straight Connector 40"/>
          <p:cNvCxnSpPr/>
          <p:nvPr/>
        </p:nvCxnSpPr>
        <p:spPr>
          <a:xfrm rot="16200000" flipV="1">
            <a:off x="4366419" y="4444207"/>
            <a:ext cx="558800" cy="188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5400000">
            <a:off x="3976688" y="3849688"/>
            <a:ext cx="557213" cy="1730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Oval 42"/>
          <p:cNvSpPr/>
          <p:nvPr/>
        </p:nvSpPr>
        <p:spPr>
          <a:xfrm>
            <a:off x="4310126" y="3589943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44" name="Straight Connector 43"/>
          <p:cNvCxnSpPr/>
          <p:nvPr/>
        </p:nvCxnSpPr>
        <p:spPr>
          <a:xfrm rot="16200000" flipV="1">
            <a:off x="4179094" y="3820319"/>
            <a:ext cx="534988" cy="2095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5400000">
            <a:off x="4916488" y="4451350"/>
            <a:ext cx="584200" cy="165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rot="16200000" flipV="1">
            <a:off x="5078413" y="4437063"/>
            <a:ext cx="601662" cy="1762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5400000">
            <a:off x="3404394" y="3058319"/>
            <a:ext cx="693738" cy="3683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 flipH="1">
            <a:off x="3905760" y="2827944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49" name="Straight Connector 48"/>
          <p:cNvCxnSpPr/>
          <p:nvPr/>
        </p:nvCxnSpPr>
        <p:spPr>
          <a:xfrm rot="16200000" flipV="1">
            <a:off x="3791744" y="3039269"/>
            <a:ext cx="693738" cy="406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5400000">
            <a:off x="1830388" y="3059113"/>
            <a:ext cx="693738" cy="3667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 flipH="1">
            <a:off x="2331780" y="2827944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2" name="Straight Connector 51"/>
          <p:cNvCxnSpPr/>
          <p:nvPr/>
        </p:nvCxnSpPr>
        <p:spPr>
          <a:xfrm rot="16200000" flipV="1">
            <a:off x="2217738" y="3038476"/>
            <a:ext cx="693738" cy="4079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rot="5400000">
            <a:off x="2402682" y="2070894"/>
            <a:ext cx="704850" cy="8302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 flipH="1">
            <a:off x="3141298" y="2065944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rot="16200000" flipV="1">
            <a:off x="3205957" y="2097882"/>
            <a:ext cx="693738" cy="7651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5400000">
            <a:off x="5676106" y="4471194"/>
            <a:ext cx="566738" cy="152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Oval 56"/>
          <p:cNvSpPr/>
          <p:nvPr/>
        </p:nvSpPr>
        <p:spPr>
          <a:xfrm>
            <a:off x="6004288" y="4197082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58" name="Straight Connector 57"/>
          <p:cNvCxnSpPr/>
          <p:nvPr/>
        </p:nvCxnSpPr>
        <p:spPr>
          <a:xfrm rot="16200000" flipV="1">
            <a:off x="5846763" y="4448176"/>
            <a:ext cx="571500" cy="1936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5400000">
            <a:off x="5160964" y="3657601"/>
            <a:ext cx="682625" cy="3714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Oval 59"/>
          <p:cNvSpPr/>
          <p:nvPr/>
        </p:nvSpPr>
        <p:spPr>
          <a:xfrm flipH="1">
            <a:off x="5658237" y="343508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rot="16200000" flipV="1">
            <a:off x="5514182" y="3675857"/>
            <a:ext cx="695325" cy="3476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Oval 61"/>
          <p:cNvSpPr/>
          <p:nvPr/>
        </p:nvSpPr>
        <p:spPr>
          <a:xfrm flipH="1">
            <a:off x="5266431" y="417414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63" name="Straight Connector 62"/>
          <p:cNvCxnSpPr/>
          <p:nvPr/>
        </p:nvCxnSpPr>
        <p:spPr>
          <a:xfrm rot="5400000">
            <a:off x="6500813" y="4454526"/>
            <a:ext cx="588963" cy="1635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16200000" flipV="1">
            <a:off x="6692106" y="4452144"/>
            <a:ext cx="566738" cy="190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Oval 64"/>
          <p:cNvSpPr/>
          <p:nvPr/>
        </p:nvSpPr>
        <p:spPr>
          <a:xfrm flipH="1">
            <a:off x="6851307" y="417414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66" name="Straight Connector 65"/>
          <p:cNvCxnSpPr/>
          <p:nvPr/>
        </p:nvCxnSpPr>
        <p:spPr>
          <a:xfrm rot="5400000">
            <a:off x="6193631" y="3779044"/>
            <a:ext cx="649288" cy="2222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 flipH="1">
            <a:off x="6599849" y="3498049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8" name="Straight Connector 67"/>
          <p:cNvCxnSpPr/>
          <p:nvPr/>
        </p:nvCxnSpPr>
        <p:spPr>
          <a:xfrm rot="16200000" flipV="1">
            <a:off x="6450807" y="3744120"/>
            <a:ext cx="608013" cy="2508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rot="5400000">
            <a:off x="5557045" y="2870995"/>
            <a:ext cx="695325" cy="4333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 flipH="1">
            <a:off x="6092613" y="267308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71" name="Straight Connector 70"/>
          <p:cNvCxnSpPr/>
          <p:nvPr/>
        </p:nvCxnSpPr>
        <p:spPr>
          <a:xfrm rot="16200000" flipV="1">
            <a:off x="5996781" y="2864644"/>
            <a:ext cx="757238" cy="508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rot="10800000" flipV="1">
            <a:off x="7439025" y="4206875"/>
            <a:ext cx="141288" cy="6238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rot="16200000" flipV="1">
            <a:off x="7377113" y="4437063"/>
            <a:ext cx="647700" cy="1397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 flipH="1">
            <a:off x="7579973" y="4173752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75" name="Straight Connector 74"/>
          <p:cNvCxnSpPr/>
          <p:nvPr/>
        </p:nvCxnSpPr>
        <p:spPr>
          <a:xfrm rot="5400000">
            <a:off x="8070851" y="5097463"/>
            <a:ext cx="588962" cy="1635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rot="16200000" flipV="1">
            <a:off x="8264525" y="5095875"/>
            <a:ext cx="565150" cy="190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 flipH="1">
            <a:off x="8421627" y="4817535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78" name="Straight Connector 77"/>
          <p:cNvCxnSpPr/>
          <p:nvPr/>
        </p:nvCxnSpPr>
        <p:spPr>
          <a:xfrm rot="5400000">
            <a:off x="7881144" y="4455319"/>
            <a:ext cx="590550" cy="1412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rot="16200000" flipV="1">
            <a:off x="8044657" y="4426745"/>
            <a:ext cx="647700" cy="1412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Oval 79"/>
          <p:cNvSpPr/>
          <p:nvPr/>
        </p:nvSpPr>
        <p:spPr>
          <a:xfrm flipH="1">
            <a:off x="8247829" y="4163216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81" name="Straight Connector 80"/>
          <p:cNvCxnSpPr/>
          <p:nvPr/>
        </p:nvCxnSpPr>
        <p:spPr>
          <a:xfrm rot="5400000">
            <a:off x="7438232" y="3691732"/>
            <a:ext cx="641350" cy="3413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Oval 81"/>
          <p:cNvSpPr/>
          <p:nvPr/>
        </p:nvSpPr>
        <p:spPr>
          <a:xfrm flipH="1">
            <a:off x="7899403" y="3474036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83" name="Straight Connector 82"/>
          <p:cNvCxnSpPr/>
          <p:nvPr/>
        </p:nvCxnSpPr>
        <p:spPr>
          <a:xfrm rot="16200000" flipV="1">
            <a:off x="7793038" y="3678238"/>
            <a:ext cx="620712" cy="3476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rot="5400000">
            <a:off x="9174957" y="5158582"/>
            <a:ext cx="463550" cy="166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rot="16200000" flipV="1">
            <a:off x="9301163" y="5081588"/>
            <a:ext cx="581025" cy="203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 flipH="1">
            <a:off x="9482149" y="4953001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87" name="Straight Connector 86"/>
          <p:cNvCxnSpPr/>
          <p:nvPr/>
        </p:nvCxnSpPr>
        <p:spPr>
          <a:xfrm rot="5400000">
            <a:off x="9681370" y="4583907"/>
            <a:ext cx="581025" cy="1635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rot="16200000" flipV="1">
            <a:off x="9879013" y="4581525"/>
            <a:ext cx="569912" cy="1793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 flipH="1">
            <a:off x="10044666" y="4318000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90" name="Straight Connector 89"/>
          <p:cNvCxnSpPr/>
          <p:nvPr/>
        </p:nvCxnSpPr>
        <p:spPr>
          <a:xfrm rot="5400000">
            <a:off x="8837613" y="4545013"/>
            <a:ext cx="641350" cy="254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 flipH="1">
            <a:off x="9255561" y="4283051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92" name="Straight Connector 91"/>
          <p:cNvCxnSpPr/>
          <p:nvPr/>
        </p:nvCxnSpPr>
        <p:spPr>
          <a:xfrm rot="16200000" flipV="1">
            <a:off x="9097963" y="4538663"/>
            <a:ext cx="601662" cy="2270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rot="5400000">
            <a:off x="9143207" y="3763169"/>
            <a:ext cx="650875" cy="40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/>
          <p:cNvSpPr/>
          <p:nvPr/>
        </p:nvSpPr>
        <p:spPr>
          <a:xfrm flipH="1">
            <a:off x="9642538" y="3573428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5" name="Straight Connector 94"/>
          <p:cNvCxnSpPr/>
          <p:nvPr/>
        </p:nvCxnSpPr>
        <p:spPr>
          <a:xfrm rot="16200000" flipV="1">
            <a:off x="9535320" y="3779045"/>
            <a:ext cx="676275" cy="4016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rot="5400000">
            <a:off x="8005764" y="2671764"/>
            <a:ext cx="714375" cy="911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 flipH="1">
            <a:off x="8789088" y="2702128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8" name="Straight Connector 97"/>
          <p:cNvCxnSpPr/>
          <p:nvPr/>
        </p:nvCxnSpPr>
        <p:spPr>
          <a:xfrm rot="16200000" flipV="1">
            <a:off x="8843964" y="2744789"/>
            <a:ext cx="803275" cy="8540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rot="5400000">
            <a:off x="6376195" y="1748632"/>
            <a:ext cx="669925" cy="11795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Oval 99"/>
          <p:cNvSpPr/>
          <p:nvPr/>
        </p:nvSpPr>
        <p:spPr>
          <a:xfrm flipH="1">
            <a:off x="7271784" y="1935002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01" name="Straight Connector 100"/>
          <p:cNvCxnSpPr/>
          <p:nvPr/>
        </p:nvCxnSpPr>
        <p:spPr>
          <a:xfrm rot="16200000" flipV="1">
            <a:off x="7710488" y="1593850"/>
            <a:ext cx="698500" cy="15176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rot="5400000">
            <a:off x="3848101" y="762001"/>
            <a:ext cx="625475" cy="1981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 flipH="1">
            <a:off x="5122498" y="1371601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04" name="Straight Connector 103"/>
          <p:cNvCxnSpPr/>
          <p:nvPr/>
        </p:nvCxnSpPr>
        <p:spPr>
          <a:xfrm rot="16200000" flipV="1">
            <a:off x="5963445" y="627858"/>
            <a:ext cx="504825" cy="21288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2692400" y="1371600"/>
            <a:ext cx="5480050" cy="193833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0" scaled="1"/>
            <a:tileRect/>
          </a:gradFill>
          <a:ln>
            <a:solidFill>
              <a:schemeClr val="accent3"/>
            </a:solidFill>
          </a:ln>
        </p:spPr>
        <p:txBody>
          <a:bodyPr>
            <a:spAutoFit/>
          </a:bodyPr>
          <a:lstStyle/>
          <a:p>
            <a:pPr>
              <a:buFont typeface="Arial"/>
              <a:buChar char="•"/>
              <a:defRPr/>
            </a:pPr>
            <a:r>
              <a:rPr lang="en-US" sz="2000" b="1" dirty="0"/>
              <a:t> Better “localized features”</a:t>
            </a:r>
          </a:p>
          <a:p>
            <a:pPr>
              <a:buFont typeface="Arial"/>
              <a:buChar char="•"/>
              <a:defRPr/>
            </a:pPr>
            <a:r>
              <a:rPr lang="en-US" sz="2000" b="1" dirty="0"/>
              <a:t> Simpler “local models”</a:t>
            </a:r>
          </a:p>
          <a:p>
            <a:pPr>
              <a:buFont typeface="Arial"/>
              <a:buChar char="•"/>
              <a:defRPr/>
            </a:pPr>
            <a:r>
              <a:rPr lang="en-US" sz="2000" b="1" dirty="0"/>
              <a:t> More interpretable features and models</a:t>
            </a:r>
          </a:p>
          <a:p>
            <a:pPr>
              <a:buFont typeface="Arial"/>
              <a:buChar char="•"/>
              <a:defRPr/>
            </a:pPr>
            <a:r>
              <a:rPr lang="en-US" sz="2000" b="1" dirty="0"/>
              <a:t> Higher Accuracy</a:t>
            </a:r>
          </a:p>
          <a:p>
            <a:pPr>
              <a:buFont typeface="Arial"/>
              <a:buChar char="•"/>
              <a:defRPr/>
            </a:pPr>
            <a:r>
              <a:rPr lang="en-US" sz="2000" b="1" dirty="0"/>
              <a:t> Faster Modeling Time</a:t>
            </a:r>
          </a:p>
          <a:p>
            <a:pPr>
              <a:buFont typeface="Arial"/>
              <a:buChar char="•"/>
              <a:defRPr/>
            </a:pPr>
            <a:r>
              <a:rPr lang="en-US" sz="2000" b="1" dirty="0"/>
              <a:t> Lower Resource Requirements</a:t>
            </a:r>
          </a:p>
        </p:txBody>
      </p:sp>
    </p:spTree>
    <p:extLst>
      <p:ext uri="{BB962C8B-B14F-4D97-AF65-F5344CB8AC3E}">
        <p14:creationId xmlns:p14="http://schemas.microsoft.com/office/powerpoint/2010/main" val="103449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9723" y="196584"/>
            <a:ext cx="8913813" cy="914400"/>
          </a:xfrm>
        </p:spPr>
        <p:txBody>
          <a:bodyPr>
            <a:normAutofit/>
          </a:bodyPr>
          <a:lstStyle/>
          <a:p>
            <a:r>
              <a:rPr lang="en-US" dirty="0"/>
              <a:t>Binary Hierarchical Classifiers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1671545" y="4223304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M</a:t>
            </a:r>
          </a:p>
        </p:txBody>
      </p:sp>
      <p:sp>
        <p:nvSpPr>
          <p:cNvPr id="5" name="Rectangle 4"/>
          <p:cNvSpPr/>
          <p:nvPr/>
        </p:nvSpPr>
        <p:spPr>
          <a:xfrm>
            <a:off x="2087880" y="4223695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W</a:t>
            </a:r>
          </a:p>
        </p:txBody>
      </p:sp>
      <p:sp>
        <p:nvSpPr>
          <p:cNvPr id="6" name="Rectangle 5"/>
          <p:cNvSpPr/>
          <p:nvPr/>
        </p:nvSpPr>
        <p:spPr>
          <a:xfrm>
            <a:off x="2469216" y="4215284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N</a:t>
            </a:r>
          </a:p>
        </p:txBody>
      </p:sp>
      <p:sp>
        <p:nvSpPr>
          <p:cNvPr id="7" name="Rectangle 6"/>
          <p:cNvSpPr/>
          <p:nvPr/>
        </p:nvSpPr>
        <p:spPr>
          <a:xfrm>
            <a:off x="2819400" y="4214893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U</a:t>
            </a:r>
          </a:p>
        </p:txBody>
      </p:sp>
      <p:sp>
        <p:nvSpPr>
          <p:cNvPr id="8" name="Rectangle 7"/>
          <p:cNvSpPr/>
          <p:nvPr/>
        </p:nvSpPr>
        <p:spPr>
          <a:xfrm>
            <a:off x="3263431" y="421450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F</a:t>
            </a:r>
          </a:p>
        </p:txBody>
      </p:sp>
      <p:sp>
        <p:nvSpPr>
          <p:cNvPr id="9" name="Rectangle 8"/>
          <p:cNvSpPr/>
          <p:nvPr/>
        </p:nvSpPr>
        <p:spPr>
          <a:xfrm>
            <a:off x="3611880" y="4215284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P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40498" y="4817734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V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2480" y="4818125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89284" y="4825998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30612" y="4826389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Z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45480" y="4830689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B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092612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575584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I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934200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J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270410" y="4215286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A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301336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633543" y="4831080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R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172712" y="5483146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H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555480" y="547447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Q</a:t>
            </a:r>
          </a:p>
        </p:txBody>
      </p:sp>
      <p:sp>
        <p:nvSpPr>
          <p:cNvPr id="23" name="Rectangle 22"/>
          <p:cNvSpPr/>
          <p:nvPr/>
        </p:nvSpPr>
        <p:spPr>
          <a:xfrm>
            <a:off x="8517611" y="5485108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O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186578" y="547447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0115931" y="495574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753600" y="4955742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059120" y="4215286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964887" y="4825998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X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894336" y="4992673"/>
            <a:ext cx="274320" cy="274320"/>
          </a:xfrm>
          <a:prstGeom prst="rect">
            <a:avLst/>
          </a:prstGeom>
          <a:solidFill>
            <a:srgbClr val="FFCC11"/>
          </a:solidFill>
          <a:ln>
            <a:solidFill>
              <a:schemeClr val="tx1"/>
            </a:solidFill>
          </a:ln>
          <a:effectLst>
            <a:outerShdw blurRad="50800" dist="43053" dir="5400000" algn="tl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 anchorCtr="1"/>
          <a:lstStyle/>
          <a:p>
            <a:pPr algn="ctr">
              <a:defRPr/>
            </a:pPr>
            <a:r>
              <a:rPr lang="en-US" sz="1400" b="1" dirty="0">
                <a:solidFill>
                  <a:schemeClr val="tx1"/>
                </a:solidFill>
                <a:latin typeface="Arial"/>
                <a:cs typeface="Arial"/>
              </a:rPr>
              <a:t>C</a:t>
            </a:r>
          </a:p>
        </p:txBody>
      </p:sp>
      <p:cxnSp>
        <p:nvCxnSpPr>
          <p:cNvPr id="30" name="Straight Connector 29"/>
          <p:cNvCxnSpPr/>
          <p:nvPr/>
        </p:nvCxnSpPr>
        <p:spPr>
          <a:xfrm rot="5400000">
            <a:off x="1638301" y="3827464"/>
            <a:ext cx="557213" cy="2174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1993322" y="3589942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2" name="Straight Connector 31"/>
          <p:cNvCxnSpPr/>
          <p:nvPr/>
        </p:nvCxnSpPr>
        <p:spPr>
          <a:xfrm rot="16200000" flipV="1">
            <a:off x="1850232" y="3833020"/>
            <a:ext cx="557213" cy="2063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rot="5400000">
            <a:off x="2418557" y="3845720"/>
            <a:ext cx="557213" cy="1809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2755322" y="3589942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 rot="16200000" flipV="1">
            <a:off x="2593182" y="3852070"/>
            <a:ext cx="557213" cy="1682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rot="5400000">
            <a:off x="3205163" y="3852863"/>
            <a:ext cx="557213" cy="1666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 flipH="1">
            <a:off x="3537752" y="358994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8" name="Straight Connector 37"/>
          <p:cNvCxnSpPr/>
          <p:nvPr/>
        </p:nvCxnSpPr>
        <p:spPr>
          <a:xfrm rot="16200000" flipV="1">
            <a:off x="3379788" y="3844926"/>
            <a:ext cx="557213" cy="182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5400000">
            <a:off x="4185444" y="4452144"/>
            <a:ext cx="558800" cy="1730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4519708" y="4192391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41" name="Straight Connector 40"/>
          <p:cNvCxnSpPr/>
          <p:nvPr/>
        </p:nvCxnSpPr>
        <p:spPr>
          <a:xfrm rot="16200000" flipV="1">
            <a:off x="4366419" y="4444207"/>
            <a:ext cx="558800" cy="188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5400000">
            <a:off x="3976688" y="3849688"/>
            <a:ext cx="557213" cy="1730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Oval 42"/>
          <p:cNvSpPr/>
          <p:nvPr/>
        </p:nvSpPr>
        <p:spPr>
          <a:xfrm>
            <a:off x="4310126" y="3589943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44" name="Straight Connector 43"/>
          <p:cNvCxnSpPr/>
          <p:nvPr/>
        </p:nvCxnSpPr>
        <p:spPr>
          <a:xfrm rot="16200000" flipV="1">
            <a:off x="4179094" y="3820319"/>
            <a:ext cx="534988" cy="2095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5400000">
            <a:off x="4916488" y="4451350"/>
            <a:ext cx="584200" cy="1651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rot="16200000" flipV="1">
            <a:off x="5078413" y="4437063"/>
            <a:ext cx="601662" cy="1762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5400000">
            <a:off x="3404394" y="3058319"/>
            <a:ext cx="693738" cy="3683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 flipH="1">
            <a:off x="3905760" y="2827944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49" name="Straight Connector 48"/>
          <p:cNvCxnSpPr/>
          <p:nvPr/>
        </p:nvCxnSpPr>
        <p:spPr>
          <a:xfrm rot="16200000" flipV="1">
            <a:off x="3791744" y="3039269"/>
            <a:ext cx="693738" cy="406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5400000">
            <a:off x="1830388" y="3059113"/>
            <a:ext cx="693738" cy="3667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 flipH="1">
            <a:off x="2331780" y="2827944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2" name="Straight Connector 51"/>
          <p:cNvCxnSpPr/>
          <p:nvPr/>
        </p:nvCxnSpPr>
        <p:spPr>
          <a:xfrm rot="16200000" flipV="1">
            <a:off x="2217738" y="3038476"/>
            <a:ext cx="693738" cy="4079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rot="5400000">
            <a:off x="2402682" y="2070894"/>
            <a:ext cx="704850" cy="8302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 flipH="1">
            <a:off x="3141298" y="2065944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rot="16200000" flipV="1">
            <a:off x="3205957" y="2097882"/>
            <a:ext cx="693738" cy="7651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rot="5400000">
            <a:off x="5676106" y="4471194"/>
            <a:ext cx="566738" cy="152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Oval 56"/>
          <p:cNvSpPr/>
          <p:nvPr/>
        </p:nvSpPr>
        <p:spPr>
          <a:xfrm>
            <a:off x="6004288" y="4197082"/>
            <a:ext cx="64078" cy="6765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58" name="Straight Connector 57"/>
          <p:cNvCxnSpPr/>
          <p:nvPr/>
        </p:nvCxnSpPr>
        <p:spPr>
          <a:xfrm rot="16200000" flipV="1">
            <a:off x="5846763" y="4448176"/>
            <a:ext cx="571500" cy="1936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5400000">
            <a:off x="5160964" y="3657601"/>
            <a:ext cx="682625" cy="3714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Oval 59"/>
          <p:cNvSpPr/>
          <p:nvPr/>
        </p:nvSpPr>
        <p:spPr>
          <a:xfrm flipH="1">
            <a:off x="5658237" y="343508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rot="16200000" flipV="1">
            <a:off x="5514182" y="3675857"/>
            <a:ext cx="695325" cy="3476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Oval 61"/>
          <p:cNvSpPr/>
          <p:nvPr/>
        </p:nvSpPr>
        <p:spPr>
          <a:xfrm flipH="1">
            <a:off x="5266431" y="417414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63" name="Straight Connector 62"/>
          <p:cNvCxnSpPr/>
          <p:nvPr/>
        </p:nvCxnSpPr>
        <p:spPr>
          <a:xfrm rot="5400000">
            <a:off x="6500813" y="4454526"/>
            <a:ext cx="588963" cy="1635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16200000" flipV="1">
            <a:off x="6692106" y="4452144"/>
            <a:ext cx="566738" cy="190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Oval 64"/>
          <p:cNvSpPr/>
          <p:nvPr/>
        </p:nvSpPr>
        <p:spPr>
          <a:xfrm flipH="1">
            <a:off x="6851307" y="417414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66" name="Straight Connector 65"/>
          <p:cNvCxnSpPr/>
          <p:nvPr/>
        </p:nvCxnSpPr>
        <p:spPr>
          <a:xfrm rot="5400000">
            <a:off x="6193631" y="3779044"/>
            <a:ext cx="649288" cy="2222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 flipH="1">
            <a:off x="6599849" y="3498049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8" name="Straight Connector 67"/>
          <p:cNvCxnSpPr/>
          <p:nvPr/>
        </p:nvCxnSpPr>
        <p:spPr>
          <a:xfrm rot="16200000" flipV="1">
            <a:off x="6450807" y="3744120"/>
            <a:ext cx="608013" cy="2508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rot="5400000">
            <a:off x="5557045" y="2870995"/>
            <a:ext cx="695325" cy="4333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 flipH="1">
            <a:off x="6092613" y="2673083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71" name="Straight Connector 70"/>
          <p:cNvCxnSpPr/>
          <p:nvPr/>
        </p:nvCxnSpPr>
        <p:spPr>
          <a:xfrm rot="16200000" flipV="1">
            <a:off x="5996781" y="2864644"/>
            <a:ext cx="757238" cy="508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rot="10800000" flipV="1">
            <a:off x="7439025" y="4206875"/>
            <a:ext cx="141288" cy="6238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rot="16200000" flipV="1">
            <a:off x="7377113" y="4437063"/>
            <a:ext cx="647700" cy="1397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 flipH="1">
            <a:off x="7579973" y="4173752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75" name="Straight Connector 74"/>
          <p:cNvCxnSpPr/>
          <p:nvPr/>
        </p:nvCxnSpPr>
        <p:spPr>
          <a:xfrm rot="5400000">
            <a:off x="8070851" y="5097463"/>
            <a:ext cx="588962" cy="1635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rot="16200000" flipV="1">
            <a:off x="8264525" y="5095875"/>
            <a:ext cx="565150" cy="190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 flipH="1">
            <a:off x="8421627" y="4817535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78" name="Straight Connector 77"/>
          <p:cNvCxnSpPr/>
          <p:nvPr/>
        </p:nvCxnSpPr>
        <p:spPr>
          <a:xfrm rot="5400000">
            <a:off x="7881144" y="4455319"/>
            <a:ext cx="590550" cy="1412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rot="16200000" flipV="1">
            <a:off x="8044657" y="4426745"/>
            <a:ext cx="647700" cy="1412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Oval 79"/>
          <p:cNvSpPr/>
          <p:nvPr/>
        </p:nvSpPr>
        <p:spPr>
          <a:xfrm flipH="1">
            <a:off x="8247829" y="4163216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81" name="Straight Connector 80"/>
          <p:cNvCxnSpPr/>
          <p:nvPr/>
        </p:nvCxnSpPr>
        <p:spPr>
          <a:xfrm rot="5400000">
            <a:off x="7438232" y="3691732"/>
            <a:ext cx="641350" cy="3413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Oval 81"/>
          <p:cNvSpPr/>
          <p:nvPr/>
        </p:nvSpPr>
        <p:spPr>
          <a:xfrm flipH="1">
            <a:off x="7899403" y="3474036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83" name="Straight Connector 82"/>
          <p:cNvCxnSpPr/>
          <p:nvPr/>
        </p:nvCxnSpPr>
        <p:spPr>
          <a:xfrm rot="16200000" flipV="1">
            <a:off x="7793038" y="3678238"/>
            <a:ext cx="620712" cy="3476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rot="5400000">
            <a:off x="9174957" y="5158582"/>
            <a:ext cx="463550" cy="166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rot="16200000" flipV="1">
            <a:off x="9301163" y="5081588"/>
            <a:ext cx="581025" cy="203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 flipH="1">
            <a:off x="9482149" y="4953001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87" name="Straight Connector 86"/>
          <p:cNvCxnSpPr/>
          <p:nvPr/>
        </p:nvCxnSpPr>
        <p:spPr>
          <a:xfrm rot="5400000">
            <a:off x="9681370" y="4583907"/>
            <a:ext cx="581025" cy="1635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rot="16200000" flipV="1">
            <a:off x="9879013" y="4581525"/>
            <a:ext cx="569912" cy="1793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 flipH="1">
            <a:off x="10044666" y="4318000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90" name="Straight Connector 89"/>
          <p:cNvCxnSpPr/>
          <p:nvPr/>
        </p:nvCxnSpPr>
        <p:spPr>
          <a:xfrm rot="5400000">
            <a:off x="8837613" y="4545013"/>
            <a:ext cx="641350" cy="254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 flipH="1">
            <a:off x="9255561" y="4283051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/>
          </a:p>
        </p:txBody>
      </p:sp>
      <p:cxnSp>
        <p:nvCxnSpPr>
          <p:cNvPr id="92" name="Straight Connector 91"/>
          <p:cNvCxnSpPr/>
          <p:nvPr/>
        </p:nvCxnSpPr>
        <p:spPr>
          <a:xfrm rot="16200000" flipV="1">
            <a:off x="9097963" y="4538663"/>
            <a:ext cx="601662" cy="2270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rot="5400000">
            <a:off x="9143207" y="3763169"/>
            <a:ext cx="650875" cy="4079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Oval 93"/>
          <p:cNvSpPr/>
          <p:nvPr/>
        </p:nvSpPr>
        <p:spPr>
          <a:xfrm flipH="1">
            <a:off x="9642538" y="3573428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5" name="Straight Connector 94"/>
          <p:cNvCxnSpPr/>
          <p:nvPr/>
        </p:nvCxnSpPr>
        <p:spPr>
          <a:xfrm rot="16200000" flipV="1">
            <a:off x="9535320" y="3779045"/>
            <a:ext cx="676275" cy="4016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rot="5400000">
            <a:off x="8005764" y="2671764"/>
            <a:ext cx="714375" cy="911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 flipH="1">
            <a:off x="8789088" y="2702128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8" name="Straight Connector 97"/>
          <p:cNvCxnSpPr/>
          <p:nvPr/>
        </p:nvCxnSpPr>
        <p:spPr>
          <a:xfrm rot="16200000" flipV="1">
            <a:off x="8843964" y="2744789"/>
            <a:ext cx="803275" cy="8540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rot="5400000">
            <a:off x="6376195" y="1748632"/>
            <a:ext cx="669925" cy="11795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Oval 99"/>
          <p:cNvSpPr/>
          <p:nvPr/>
        </p:nvSpPr>
        <p:spPr>
          <a:xfrm flipH="1">
            <a:off x="7271784" y="1935002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01" name="Straight Connector 100"/>
          <p:cNvCxnSpPr/>
          <p:nvPr/>
        </p:nvCxnSpPr>
        <p:spPr>
          <a:xfrm rot="16200000" flipV="1">
            <a:off x="7710488" y="1593850"/>
            <a:ext cx="698500" cy="15176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rot="5400000">
            <a:off x="3848101" y="762001"/>
            <a:ext cx="625475" cy="1981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 flipH="1">
            <a:off x="5122498" y="1371601"/>
            <a:ext cx="59103" cy="6765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04" name="Straight Connector 103"/>
          <p:cNvCxnSpPr/>
          <p:nvPr/>
        </p:nvCxnSpPr>
        <p:spPr>
          <a:xfrm rot="16200000" flipV="1">
            <a:off x="5963445" y="627858"/>
            <a:ext cx="504825" cy="21288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3152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62464"/>
            <a:ext cx="8913813" cy="914400"/>
          </a:xfrm>
        </p:spPr>
        <p:txBody>
          <a:bodyPr/>
          <a:lstStyle/>
          <a:p>
            <a:r>
              <a:rPr lang="en-US" dirty="0"/>
              <a:t>Pair-wise features</a:t>
            </a:r>
          </a:p>
        </p:txBody>
      </p:sp>
      <p:pic>
        <p:nvPicPr>
          <p:cNvPr id="4" name="Picture 3" descr="Screen Shot 2014-10-31 at 9.23.0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1336261"/>
            <a:ext cx="8001000" cy="5187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9506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189120"/>
            <a:ext cx="8913813" cy="914400"/>
          </a:xfrm>
        </p:spPr>
        <p:txBody>
          <a:bodyPr>
            <a:normAutofit/>
          </a:bodyPr>
          <a:lstStyle/>
          <a:p>
            <a:r>
              <a:rPr lang="en-US" dirty="0"/>
              <a:t>Features in Remote Sensing Data</a:t>
            </a:r>
          </a:p>
        </p:txBody>
      </p:sp>
      <p:pic>
        <p:nvPicPr>
          <p:cNvPr id="4" name="Picture 3" descr="Screen Shot 2014-07-26 at 3.07.34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87"/>
          <a:stretch/>
        </p:blipFill>
        <p:spPr>
          <a:xfrm>
            <a:off x="1524000" y="1179887"/>
            <a:ext cx="9144000" cy="565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498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ayKurzweil_2014-480p-e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6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116967"/>
            <a:ext cx="8913813" cy="914400"/>
          </a:xfrm>
        </p:spPr>
        <p:txBody>
          <a:bodyPr/>
          <a:lstStyle/>
          <a:p>
            <a:r>
              <a:rPr lang="en-US" dirty="0"/>
              <a:t>2. Engineer Better Features</a:t>
            </a:r>
          </a:p>
        </p:txBody>
      </p:sp>
      <p:pic>
        <p:nvPicPr>
          <p:cNvPr id="4" name="Picture 3" descr="Picture 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219200"/>
            <a:ext cx="3903230" cy="3475696"/>
          </a:xfrm>
          <a:prstGeom prst="rect">
            <a:avLst/>
          </a:prstGeom>
        </p:spPr>
      </p:pic>
      <p:pic>
        <p:nvPicPr>
          <p:cNvPr id="5" name="Picture 4" descr="Picture 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447006"/>
            <a:ext cx="4419600" cy="2896394"/>
          </a:xfrm>
          <a:prstGeom prst="rect">
            <a:avLst/>
          </a:prstGeom>
        </p:spPr>
      </p:pic>
      <p:grpSp>
        <p:nvGrpSpPr>
          <p:cNvPr id="6" name="Group 90"/>
          <p:cNvGrpSpPr/>
          <p:nvPr/>
        </p:nvGrpSpPr>
        <p:grpSpPr>
          <a:xfrm>
            <a:off x="2362200" y="1752600"/>
            <a:ext cx="2133600" cy="2439194"/>
            <a:chOff x="914400" y="2743200"/>
            <a:chExt cx="2133600" cy="2439194"/>
          </a:xfrm>
        </p:grpSpPr>
        <p:cxnSp>
          <p:nvCxnSpPr>
            <p:cNvPr id="7" name="Straight Connector 6"/>
            <p:cNvCxnSpPr/>
            <p:nvPr/>
          </p:nvCxnSpPr>
          <p:spPr>
            <a:xfrm rot="5400000" flipH="1" flipV="1">
              <a:off x="419100" y="3390900"/>
              <a:ext cx="2286000" cy="9906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16200000" flipV="1">
              <a:off x="647303" y="4000897"/>
              <a:ext cx="1829594" cy="5334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914400" y="4343400"/>
              <a:ext cx="2133600" cy="3810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066800" y="3200400"/>
              <a:ext cx="1981200" cy="6858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1447403" y="4038997"/>
              <a:ext cx="1981994" cy="3048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1752600" y="4724401"/>
            <a:ext cx="3505200" cy="1905001"/>
            <a:chOff x="228600" y="4724400"/>
            <a:chExt cx="3505200" cy="1905001"/>
          </a:xfrm>
        </p:grpSpPr>
        <p:sp>
          <p:nvSpPr>
            <p:cNvPr id="13" name="Rectangle 12"/>
            <p:cNvSpPr/>
            <p:nvPr/>
          </p:nvSpPr>
          <p:spPr>
            <a:xfrm>
              <a:off x="981354" y="5410200"/>
              <a:ext cx="381000" cy="1219200"/>
            </a:xfrm>
            <a:prstGeom prst="rect">
              <a:avLst/>
            </a:prstGeom>
            <a:solidFill>
              <a:srgbClr val="C60202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5400000">
              <a:off x="1847849" y="5238751"/>
              <a:ext cx="1219201" cy="1562100"/>
            </a:xfrm>
            <a:prstGeom prst="triangle">
              <a:avLst/>
            </a:prstGeom>
            <a:solidFill>
              <a:srgbClr val="000090"/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8600" y="4724400"/>
              <a:ext cx="1133754" cy="584775"/>
            </a:xfrm>
            <a:prstGeom prst="rect">
              <a:avLst/>
            </a:prstGeom>
            <a:solidFill>
              <a:srgbClr val="C60202"/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FFFFFF"/>
                  </a:solidFill>
                </a:rPr>
                <a:t>Simple Features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590800" y="4724400"/>
              <a:ext cx="1143000" cy="584775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FFFFFF"/>
                  </a:solidFill>
                </a:rPr>
                <a:t>Complex Model</a:t>
              </a:r>
            </a:p>
          </p:txBody>
        </p:sp>
        <p:cxnSp>
          <p:nvCxnSpPr>
            <p:cNvPr id="17" name="Straight Arrow Connector 16"/>
            <p:cNvCxnSpPr>
              <a:stCxn id="13" idx="3"/>
              <a:endCxn id="14" idx="3"/>
            </p:cNvCxnSpPr>
            <p:nvPr/>
          </p:nvCxnSpPr>
          <p:spPr>
            <a:xfrm>
              <a:off x="1362354" y="6019800"/>
              <a:ext cx="314046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6333846" y="4724400"/>
            <a:ext cx="3505200" cy="1905000"/>
            <a:chOff x="4809846" y="4724400"/>
            <a:chExt cx="3505200" cy="1905000"/>
          </a:xfrm>
        </p:grpSpPr>
        <p:sp>
          <p:nvSpPr>
            <p:cNvPr id="19" name="Rectangle 18"/>
            <p:cNvSpPr/>
            <p:nvPr/>
          </p:nvSpPr>
          <p:spPr>
            <a:xfrm>
              <a:off x="5562600" y="5410200"/>
              <a:ext cx="1295400" cy="1219200"/>
            </a:xfrm>
            <a:prstGeom prst="rect">
              <a:avLst/>
            </a:prstGeom>
            <a:solidFill>
              <a:srgbClr val="C60202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6900724" y="5681520"/>
              <a:ext cx="1219197" cy="676554"/>
            </a:xfrm>
            <a:prstGeom prst="triangle">
              <a:avLst/>
            </a:prstGeom>
            <a:solidFill>
              <a:srgbClr val="000090"/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809846" y="4724400"/>
              <a:ext cx="1133754" cy="584775"/>
            </a:xfrm>
            <a:prstGeom prst="rect">
              <a:avLst/>
            </a:prstGeom>
            <a:solidFill>
              <a:srgbClr val="C60202"/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FFFFFF"/>
                  </a:solidFill>
                </a:rPr>
                <a:t>Complex</a:t>
              </a:r>
            </a:p>
            <a:p>
              <a:pPr algn="ctr"/>
              <a:r>
                <a:rPr lang="en-US" sz="1600" b="1" dirty="0">
                  <a:solidFill>
                    <a:srgbClr val="FFFFFF"/>
                  </a:solidFill>
                </a:rPr>
                <a:t>Features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172046" y="4724400"/>
              <a:ext cx="1143000" cy="584776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FFFFFF"/>
                  </a:solidFill>
                </a:rPr>
                <a:t>Simple</a:t>
              </a:r>
            </a:p>
            <a:p>
              <a:pPr algn="ctr"/>
              <a:r>
                <a:rPr lang="en-US" sz="1600" b="1" dirty="0">
                  <a:solidFill>
                    <a:srgbClr val="FFFFFF"/>
                  </a:solidFill>
                </a:rPr>
                <a:t>Model</a:t>
              </a:r>
            </a:p>
          </p:txBody>
        </p:sp>
        <p:cxnSp>
          <p:nvCxnSpPr>
            <p:cNvPr id="23" name="Straight Arrow Connector 22"/>
            <p:cNvCxnSpPr>
              <a:stCxn id="19" idx="3"/>
              <a:endCxn id="20" idx="3"/>
            </p:cNvCxnSpPr>
            <p:nvPr/>
          </p:nvCxnSpPr>
          <p:spPr>
            <a:xfrm flipV="1">
              <a:off x="6858000" y="6019798"/>
              <a:ext cx="314046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0003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4-10-28 at 8.10.3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917" y="2768654"/>
            <a:ext cx="8777897" cy="38597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3. Divide and Conquer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40890" y="1420730"/>
            <a:ext cx="10508848" cy="1219841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Instead of trying to learn a </a:t>
            </a:r>
            <a:r>
              <a:rPr lang="en-US" sz="2800" b="1" dirty="0">
                <a:solidFill>
                  <a:srgbClr val="FF0000"/>
                </a:solidFill>
              </a:rPr>
              <a:t>SINGLE COMPLEX </a:t>
            </a:r>
            <a:r>
              <a:rPr lang="en-US" sz="2800" dirty="0">
                <a:solidFill>
                  <a:schemeClr val="tx1"/>
                </a:solidFill>
              </a:rPr>
              <a:t>model can we learn an </a:t>
            </a:r>
            <a:r>
              <a:rPr lang="en-US" sz="2800" b="1" dirty="0">
                <a:solidFill>
                  <a:srgbClr val="FF0000"/>
                </a:solidFill>
              </a:rPr>
              <a:t>ENSEMBLE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of </a:t>
            </a:r>
            <a:r>
              <a:rPr lang="en-US" sz="2800" b="1" dirty="0">
                <a:solidFill>
                  <a:srgbClr val="FF0000"/>
                </a:solidFill>
              </a:rPr>
              <a:t>SIMPLE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models and </a:t>
            </a:r>
            <a:r>
              <a:rPr lang="en-US" sz="2800" b="1" dirty="0">
                <a:solidFill>
                  <a:srgbClr val="FF0000"/>
                </a:solidFill>
              </a:rPr>
              <a:t>COMBINE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their outputs?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878663" y="5297609"/>
            <a:ext cx="8423235" cy="1224285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58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09456"/>
            <a:ext cx="8913813" cy="914400"/>
          </a:xfrm>
        </p:spPr>
        <p:txBody>
          <a:bodyPr/>
          <a:lstStyle/>
          <a:p>
            <a:r>
              <a:rPr lang="en-US" dirty="0"/>
              <a:t>Ensemble Learning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383973" y="1263239"/>
            <a:ext cx="1327583" cy="1116550"/>
            <a:chOff x="240255" y="1418875"/>
            <a:chExt cx="2449611" cy="2311190"/>
          </a:xfrm>
        </p:grpSpPr>
        <p:sp>
          <p:nvSpPr>
            <p:cNvPr id="5" name="Rectangle 4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apezoid 5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383973" y="2653851"/>
            <a:ext cx="1327583" cy="1116550"/>
            <a:chOff x="240255" y="1418875"/>
            <a:chExt cx="2449611" cy="2311190"/>
          </a:xfrm>
        </p:grpSpPr>
        <p:sp>
          <p:nvSpPr>
            <p:cNvPr id="9" name="Rectangle 8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383973" y="5446277"/>
            <a:ext cx="1327583" cy="1116550"/>
            <a:chOff x="240255" y="1418875"/>
            <a:chExt cx="2449611" cy="2311190"/>
          </a:xfrm>
        </p:grpSpPr>
        <p:sp>
          <p:nvSpPr>
            <p:cNvPr id="13" name="Rectangle 12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apezoid 13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2279047" y="2753168"/>
            <a:ext cx="514872" cy="2177201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3105681" y="3146739"/>
            <a:ext cx="1447249" cy="138770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INPUT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Space </a:t>
            </a:r>
            <a:r>
              <a:rPr lang="en-US" b="1" dirty="0">
                <a:solidFill>
                  <a:srgbClr val="000000"/>
                </a:solidFill>
              </a:rPr>
              <a:t>PARTITION</a:t>
            </a:r>
          </a:p>
        </p:txBody>
      </p:sp>
      <p:cxnSp>
        <p:nvCxnSpPr>
          <p:cNvPr id="22" name="Straight Arrow Connector 21"/>
          <p:cNvCxnSpPr>
            <a:stCxn id="19" idx="3"/>
            <a:endCxn id="20" idx="1"/>
          </p:cNvCxnSpPr>
          <p:nvPr/>
        </p:nvCxnSpPr>
        <p:spPr>
          <a:xfrm flipV="1">
            <a:off x="2793920" y="3840594"/>
            <a:ext cx="311761" cy="117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0" idx="3"/>
            <a:endCxn id="7" idx="1"/>
          </p:cNvCxnSpPr>
          <p:nvPr/>
        </p:nvCxnSpPr>
        <p:spPr>
          <a:xfrm flipV="1">
            <a:off x="4552930" y="1821515"/>
            <a:ext cx="831043" cy="201907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  <a:endCxn id="11" idx="1"/>
          </p:cNvCxnSpPr>
          <p:nvPr/>
        </p:nvCxnSpPr>
        <p:spPr>
          <a:xfrm flipV="1">
            <a:off x="4552930" y="3212127"/>
            <a:ext cx="831043" cy="628467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0" idx="3"/>
            <a:endCxn id="15" idx="1"/>
          </p:cNvCxnSpPr>
          <p:nvPr/>
        </p:nvCxnSpPr>
        <p:spPr>
          <a:xfrm>
            <a:off x="4552930" y="3840594"/>
            <a:ext cx="831043" cy="216395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5383973" y="3997050"/>
            <a:ext cx="1327583" cy="1116550"/>
            <a:chOff x="240255" y="1418875"/>
            <a:chExt cx="2449611" cy="2311190"/>
          </a:xfrm>
        </p:grpSpPr>
        <p:sp>
          <p:nvSpPr>
            <p:cNvPr id="33" name="Rectangle 32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rapezoid 33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7" name="Straight Arrow Connector 36"/>
          <p:cNvCxnSpPr>
            <a:stCxn id="20" idx="3"/>
            <a:endCxn id="35" idx="1"/>
          </p:cNvCxnSpPr>
          <p:nvPr/>
        </p:nvCxnSpPr>
        <p:spPr>
          <a:xfrm>
            <a:off x="4552930" y="3840593"/>
            <a:ext cx="831043" cy="71473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>
          <a:xfrm>
            <a:off x="7486457" y="3146739"/>
            <a:ext cx="1549804" cy="138770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Output</a:t>
            </a:r>
            <a:r>
              <a:rPr lang="en-US" dirty="0">
                <a:solidFill>
                  <a:srgbClr val="000000"/>
                </a:solidFill>
              </a:rPr>
              <a:t> Space </a:t>
            </a:r>
            <a:r>
              <a:rPr lang="en-US" b="1" dirty="0">
                <a:solidFill>
                  <a:srgbClr val="000000"/>
                </a:solidFill>
              </a:rPr>
              <a:t>COMBINER</a:t>
            </a:r>
          </a:p>
        </p:txBody>
      </p:sp>
      <p:sp>
        <p:nvSpPr>
          <p:cNvPr id="39" name="Rectangle 38"/>
          <p:cNvSpPr/>
          <p:nvPr/>
        </p:nvSpPr>
        <p:spPr>
          <a:xfrm>
            <a:off x="9455395" y="3452459"/>
            <a:ext cx="289823" cy="778619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38" idx="1"/>
            <a:endCxn id="5" idx="3"/>
          </p:cNvCxnSpPr>
          <p:nvPr/>
        </p:nvCxnSpPr>
        <p:spPr>
          <a:xfrm flipH="1" flipV="1">
            <a:off x="6711555" y="1821515"/>
            <a:ext cx="774902" cy="201907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8" idx="1"/>
            <a:endCxn id="9" idx="3"/>
          </p:cNvCxnSpPr>
          <p:nvPr/>
        </p:nvCxnSpPr>
        <p:spPr>
          <a:xfrm flipH="1" flipV="1">
            <a:off x="6711555" y="3212127"/>
            <a:ext cx="774902" cy="62846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8" idx="1"/>
            <a:endCxn id="33" idx="3"/>
          </p:cNvCxnSpPr>
          <p:nvPr/>
        </p:nvCxnSpPr>
        <p:spPr>
          <a:xfrm flipH="1">
            <a:off x="6711555" y="3840594"/>
            <a:ext cx="774902" cy="714733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8" idx="1"/>
            <a:endCxn id="13" idx="3"/>
          </p:cNvCxnSpPr>
          <p:nvPr/>
        </p:nvCxnSpPr>
        <p:spPr>
          <a:xfrm flipH="1">
            <a:off x="6711555" y="3840593"/>
            <a:ext cx="774902" cy="216396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8" idx="3"/>
          </p:cNvCxnSpPr>
          <p:nvPr/>
        </p:nvCxnSpPr>
        <p:spPr>
          <a:xfrm>
            <a:off x="9036261" y="3840593"/>
            <a:ext cx="0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8" idx="3"/>
            <a:endCxn id="39" idx="1"/>
          </p:cNvCxnSpPr>
          <p:nvPr/>
        </p:nvCxnSpPr>
        <p:spPr>
          <a:xfrm>
            <a:off x="9036262" y="3840594"/>
            <a:ext cx="419133" cy="117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/>
          <p:cNvCxnSpPr>
            <a:stCxn id="20" idx="2"/>
            <a:endCxn id="38" idx="2"/>
          </p:cNvCxnSpPr>
          <p:nvPr/>
        </p:nvCxnSpPr>
        <p:spPr>
          <a:xfrm rot="16200000" flipH="1">
            <a:off x="6045332" y="2318420"/>
            <a:ext cx="12700" cy="4432054"/>
          </a:xfrm>
          <a:prstGeom prst="bentConnector3">
            <a:avLst>
              <a:gd name="adj1" fmla="val 17025866"/>
            </a:avLst>
          </a:prstGeom>
          <a:ln>
            <a:solidFill>
              <a:srgbClr val="61674F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508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381501" y="1922896"/>
            <a:ext cx="1327583" cy="718940"/>
            <a:chOff x="240255" y="1418875"/>
            <a:chExt cx="2449611" cy="2311190"/>
          </a:xfrm>
        </p:grpSpPr>
        <p:sp>
          <p:nvSpPr>
            <p:cNvPr id="5" name="Rectangle 4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apezoid 5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362128" y="2865259"/>
            <a:ext cx="1327583" cy="718940"/>
            <a:chOff x="240255" y="1418875"/>
            <a:chExt cx="2449611" cy="2311190"/>
          </a:xfrm>
        </p:grpSpPr>
        <p:sp>
          <p:nvSpPr>
            <p:cNvPr id="9" name="Rectangle 8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2504115" y="2610243"/>
            <a:ext cx="264211" cy="1228974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3191254" y="2793901"/>
            <a:ext cx="1447249" cy="86165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00000"/>
                </a:solidFill>
              </a:rPr>
              <a:t>PARTITION</a:t>
            </a:r>
            <a:endParaRPr lang="en-US" b="1" dirty="0">
              <a:solidFill>
                <a:srgbClr val="000000"/>
              </a:solidFill>
            </a:endParaRPr>
          </a:p>
        </p:txBody>
      </p:sp>
      <p:cxnSp>
        <p:nvCxnSpPr>
          <p:cNvPr id="22" name="Straight Arrow Connector 21"/>
          <p:cNvCxnSpPr>
            <a:stCxn id="19" idx="3"/>
            <a:endCxn id="20" idx="1"/>
          </p:cNvCxnSpPr>
          <p:nvPr/>
        </p:nvCxnSpPr>
        <p:spPr>
          <a:xfrm>
            <a:off x="2768326" y="3224730"/>
            <a:ext cx="422928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0" idx="3"/>
            <a:endCxn id="7" idx="1"/>
          </p:cNvCxnSpPr>
          <p:nvPr/>
        </p:nvCxnSpPr>
        <p:spPr>
          <a:xfrm flipV="1">
            <a:off x="4638503" y="2282366"/>
            <a:ext cx="742998" cy="942364"/>
          </a:xfrm>
          <a:prstGeom prst="curvedConnector3">
            <a:avLst>
              <a:gd name="adj1" fmla="val 50000"/>
            </a:avLst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  <a:endCxn id="11" idx="1"/>
          </p:cNvCxnSpPr>
          <p:nvPr/>
        </p:nvCxnSpPr>
        <p:spPr>
          <a:xfrm flipV="1">
            <a:off x="4638503" y="3224729"/>
            <a:ext cx="723625" cy="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5381501" y="3779563"/>
            <a:ext cx="1327583" cy="775057"/>
            <a:chOff x="240255" y="1418875"/>
            <a:chExt cx="2449611" cy="2311190"/>
          </a:xfrm>
        </p:grpSpPr>
        <p:sp>
          <p:nvSpPr>
            <p:cNvPr id="33" name="Rectangle 32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rapezoid 33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7" name="Straight Arrow Connector 36"/>
          <p:cNvCxnSpPr>
            <a:stCxn id="20" idx="3"/>
            <a:endCxn id="35" idx="1"/>
          </p:cNvCxnSpPr>
          <p:nvPr/>
        </p:nvCxnSpPr>
        <p:spPr>
          <a:xfrm>
            <a:off x="4638503" y="3224730"/>
            <a:ext cx="742998" cy="942362"/>
          </a:xfrm>
          <a:prstGeom prst="curvedConnector3">
            <a:avLst>
              <a:gd name="adj1" fmla="val 50000"/>
            </a:avLst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>
          <a:xfrm>
            <a:off x="7377969" y="2737039"/>
            <a:ext cx="1409570" cy="94782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000000"/>
                </a:solidFill>
              </a:rPr>
              <a:t>COMBINER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9094981" y="2821640"/>
            <a:ext cx="289823" cy="778619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38" idx="1"/>
            <a:endCxn id="5" idx="3"/>
          </p:cNvCxnSpPr>
          <p:nvPr/>
        </p:nvCxnSpPr>
        <p:spPr>
          <a:xfrm rot="10800000">
            <a:off x="6709085" y="2282367"/>
            <a:ext cx="668885" cy="928585"/>
          </a:xfrm>
          <a:prstGeom prst="curvedConnector3">
            <a:avLst>
              <a:gd name="adj1" fmla="val 50000"/>
            </a:avLst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8" idx="1"/>
            <a:endCxn id="9" idx="3"/>
          </p:cNvCxnSpPr>
          <p:nvPr/>
        </p:nvCxnSpPr>
        <p:spPr>
          <a:xfrm flipH="1">
            <a:off x="6689711" y="3210951"/>
            <a:ext cx="688258" cy="1377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8" idx="1"/>
            <a:endCxn id="33" idx="3"/>
          </p:cNvCxnSpPr>
          <p:nvPr/>
        </p:nvCxnSpPr>
        <p:spPr>
          <a:xfrm rot="10800000" flipV="1">
            <a:off x="6709085" y="3210951"/>
            <a:ext cx="668885" cy="956140"/>
          </a:xfrm>
          <a:prstGeom prst="curvedConnector3">
            <a:avLst>
              <a:gd name="adj1" fmla="val 50000"/>
            </a:avLst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8" idx="3"/>
            <a:endCxn id="39" idx="1"/>
          </p:cNvCxnSpPr>
          <p:nvPr/>
        </p:nvCxnSpPr>
        <p:spPr>
          <a:xfrm flipV="1">
            <a:off x="8787539" y="3210950"/>
            <a:ext cx="307442" cy="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/>
          <p:cNvCxnSpPr>
            <a:stCxn id="20" idx="0"/>
            <a:endCxn id="38" idx="0"/>
          </p:cNvCxnSpPr>
          <p:nvPr/>
        </p:nvCxnSpPr>
        <p:spPr>
          <a:xfrm rot="5400000" flipH="1" flipV="1">
            <a:off x="5970385" y="681533"/>
            <a:ext cx="56862" cy="4167875"/>
          </a:xfrm>
          <a:prstGeom prst="bentConnector3">
            <a:avLst>
              <a:gd name="adj1" fmla="val 1962448"/>
            </a:avLst>
          </a:prstGeom>
          <a:ln>
            <a:solidFill>
              <a:srgbClr val="61674F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64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128409"/>
            <a:ext cx="8913813" cy="914400"/>
          </a:xfrm>
        </p:spPr>
        <p:txBody>
          <a:bodyPr/>
          <a:lstStyle/>
          <a:p>
            <a:r>
              <a:rPr lang="en-US" dirty="0"/>
              <a:t>Different ways to DIVIDE?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4596" y="1292938"/>
            <a:ext cx="8164304" cy="4973392"/>
          </a:xfrm>
        </p:spPr>
        <p:txBody>
          <a:bodyPr>
            <a:normAutofit/>
          </a:bodyPr>
          <a:lstStyle/>
          <a:p>
            <a:r>
              <a:rPr lang="en-US" sz="3200" b="1" dirty="0"/>
              <a:t>Things we CANNOT control</a:t>
            </a:r>
            <a:endParaRPr lang="en-US" sz="3200" dirty="0"/>
          </a:p>
          <a:p>
            <a:pPr lvl="1"/>
            <a:r>
              <a:rPr lang="en-US" sz="2800" dirty="0"/>
              <a:t>Noise in Training Inputs</a:t>
            </a:r>
          </a:p>
          <a:p>
            <a:pPr lvl="1"/>
            <a:r>
              <a:rPr lang="en-US" sz="2800" dirty="0"/>
              <a:t>Noise in Class Labels</a:t>
            </a:r>
          </a:p>
          <a:p>
            <a:pPr lvl="1"/>
            <a:r>
              <a:rPr lang="en-US" sz="2800" dirty="0"/>
              <a:t>Number of Labeled Examples available</a:t>
            </a:r>
          </a:p>
          <a:p>
            <a:pPr lvl="1"/>
            <a:r>
              <a:rPr lang="en-US" sz="2800" dirty="0"/>
              <a:t>Raw Input</a:t>
            </a:r>
          </a:p>
          <a:p>
            <a:endParaRPr lang="en-US" sz="3200" b="1" dirty="0"/>
          </a:p>
          <a:p>
            <a:r>
              <a:rPr lang="en-US" sz="3200" b="1" dirty="0"/>
              <a:t>Things we CAN control</a:t>
            </a:r>
          </a:p>
          <a:p>
            <a:pPr lvl="1"/>
            <a:r>
              <a:rPr lang="en-US" sz="2800" dirty="0"/>
              <a:t>Training </a:t>
            </a:r>
            <a:r>
              <a:rPr lang="en-US" sz="2800" b="1" dirty="0"/>
              <a:t>SAMPLE</a:t>
            </a:r>
            <a:r>
              <a:rPr lang="en-US" sz="2800" dirty="0"/>
              <a:t> to use</a:t>
            </a:r>
          </a:p>
          <a:p>
            <a:pPr lvl="1"/>
            <a:r>
              <a:rPr lang="en-US" sz="2800" b="1" dirty="0"/>
              <a:t>FEATURES</a:t>
            </a:r>
            <a:r>
              <a:rPr lang="en-US" sz="2800" dirty="0"/>
              <a:t> to use</a:t>
            </a:r>
          </a:p>
          <a:p>
            <a:pPr lvl="1"/>
            <a:r>
              <a:rPr lang="en-US" sz="2800" b="1" dirty="0"/>
              <a:t>CLASS</a:t>
            </a:r>
            <a:r>
              <a:rPr lang="en-US" sz="2800" dirty="0"/>
              <a:t> labels per classifier</a:t>
            </a:r>
          </a:p>
          <a:p>
            <a:pPr lvl="1"/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1611160" y="54789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3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Learning by </a:t>
            </a:r>
            <a:br>
              <a:rPr lang="en-US" dirty="0"/>
            </a:br>
            <a:r>
              <a:rPr lang="en-US" b="1" dirty="0">
                <a:solidFill>
                  <a:srgbClr val="C00000"/>
                </a:solidFill>
              </a:rPr>
              <a:t>TRAINING SAMPLING</a:t>
            </a:r>
            <a:b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endParaRPr lang="en-US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</a:rPr>
              <a:t>BAGGING</a:t>
            </a:r>
            <a:r>
              <a:rPr lang="en-US" sz="4000" dirty="0">
                <a:solidFill>
                  <a:schemeClr val="accent1">
                    <a:lumMod val="75000"/>
                  </a:schemeClr>
                </a:solidFill>
              </a:rPr>
              <a:t> (Bootstrap Aggregation)</a:t>
            </a:r>
          </a:p>
        </p:txBody>
      </p:sp>
    </p:spTree>
    <p:extLst>
      <p:ext uri="{BB962C8B-B14F-4D97-AF65-F5344CB8AC3E}">
        <p14:creationId xmlns:p14="http://schemas.microsoft.com/office/powerpoint/2010/main" val="531872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16144</TotalTime>
  <Words>746</Words>
  <Application>Microsoft Macintosh PowerPoint</Application>
  <PresentationFormat>Widescreen</PresentationFormat>
  <Paragraphs>229</Paragraphs>
  <Slides>37</Slides>
  <Notes>2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Times</vt:lpstr>
      <vt:lpstr>Office Theme</vt:lpstr>
      <vt:lpstr>Equation</vt:lpstr>
      <vt:lpstr>Data Mining 2 Supervised Learning</vt:lpstr>
      <vt:lpstr>Model model everywhere…</vt:lpstr>
      <vt:lpstr>1. Choose COMPLEX Models</vt:lpstr>
      <vt:lpstr>2. Engineer Better Features</vt:lpstr>
      <vt:lpstr>3. Divide and Conquer</vt:lpstr>
      <vt:lpstr>Ensemble Learning</vt:lpstr>
      <vt:lpstr>PowerPoint Presentation</vt:lpstr>
      <vt:lpstr>Different ways to DIVIDE?</vt:lpstr>
      <vt:lpstr>Ensemble Learning by  TRAINING SAMPLING </vt:lpstr>
      <vt:lpstr>How to find the right model?</vt:lpstr>
      <vt:lpstr>Model Selection</vt:lpstr>
      <vt:lpstr>With Same Algorithm &amp; Complexity</vt:lpstr>
      <vt:lpstr>Ensemble by Training Sample</vt:lpstr>
      <vt:lpstr>BAGGING (Bootstrap Aggregation)</vt:lpstr>
      <vt:lpstr>BAGGING (Bootstrap Aggregation)</vt:lpstr>
      <vt:lpstr>Training data Sampling</vt:lpstr>
      <vt:lpstr>Ensemble Learning by FEATURE SAMPLING </vt:lpstr>
      <vt:lpstr>Projection Methods</vt:lpstr>
      <vt:lpstr>Random Projections</vt:lpstr>
      <vt:lpstr>Decision Tree Classifiers</vt:lpstr>
      <vt:lpstr>Random Forrest</vt:lpstr>
      <vt:lpstr>Random Forrest</vt:lpstr>
      <vt:lpstr>Feature Sampling</vt:lpstr>
      <vt:lpstr>Ensemble Learning by ITERATIVE REWEIGHTING </vt:lpstr>
      <vt:lpstr>Adaboost - Setup</vt:lpstr>
      <vt:lpstr>Adaboost - Algorithm</vt:lpstr>
      <vt:lpstr>Ensemble Learning by INPUT SPACE PARTITION </vt:lpstr>
      <vt:lpstr>Local Linear Embedding</vt:lpstr>
      <vt:lpstr>Local Linear Embedding</vt:lpstr>
      <vt:lpstr>Ensemble Learning by OUTPUT SPACE PARTITION </vt:lpstr>
      <vt:lpstr>Multi-Class C &gt; 2 problems</vt:lpstr>
      <vt:lpstr>Divide and Conquer Class Hierarchy Discovered in Digits!</vt:lpstr>
      <vt:lpstr>Binary Hierarchical Classifiers</vt:lpstr>
      <vt:lpstr>Binary Hierarchical Classifiers</vt:lpstr>
      <vt:lpstr>Pair-wise features</vt:lpstr>
      <vt:lpstr>Features in Remote Sensing Data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Symbolic Deep Learning</dc:title>
  <dc:creator>Shailesh Kumar</dc:creator>
  <cp:lastModifiedBy>Microsoft Office User</cp:lastModifiedBy>
  <cp:revision>1559</cp:revision>
  <dcterms:created xsi:type="dcterms:W3CDTF">2016-07-13T14:10:23Z</dcterms:created>
  <dcterms:modified xsi:type="dcterms:W3CDTF">2018-07-22T11:12:31Z</dcterms:modified>
</cp:coreProperties>
</file>

<file path=docProps/thumbnail.jpeg>
</file>